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6"/>
  </p:notesMasterIdLst>
  <p:sldIdLst>
    <p:sldId id="256" r:id="rId3"/>
    <p:sldId id="257" r:id="rId4"/>
    <p:sldId id="258" r:id="rId5"/>
    <p:sldId id="288" r:id="rId6"/>
    <p:sldId id="301" r:id="rId7"/>
    <p:sldId id="259" r:id="rId8"/>
    <p:sldId id="262" r:id="rId9"/>
    <p:sldId id="263" r:id="rId10"/>
    <p:sldId id="304" r:id="rId11"/>
    <p:sldId id="291" r:id="rId12"/>
    <p:sldId id="292" r:id="rId13"/>
    <p:sldId id="305" r:id="rId14"/>
    <p:sldId id="306" r:id="rId15"/>
    <p:sldId id="270" r:id="rId16"/>
    <p:sldId id="293" r:id="rId17"/>
    <p:sldId id="294" r:id="rId18"/>
    <p:sldId id="307" r:id="rId19"/>
    <p:sldId id="278" r:id="rId20"/>
    <p:sldId id="295" r:id="rId21"/>
    <p:sldId id="308" r:id="rId22"/>
    <p:sldId id="296" r:id="rId23"/>
    <p:sldId id="309" r:id="rId24"/>
    <p:sldId id="297" r:id="rId25"/>
    <p:sldId id="302" r:id="rId26"/>
    <p:sldId id="303" r:id="rId27"/>
    <p:sldId id="298" r:id="rId28"/>
    <p:sldId id="299" r:id="rId29"/>
    <p:sldId id="310" r:id="rId30"/>
    <p:sldId id="311" r:id="rId31"/>
    <p:sldId id="300" r:id="rId32"/>
    <p:sldId id="312" r:id="rId33"/>
    <p:sldId id="313" r:id="rId34"/>
    <p:sldId id="314" r:id="rId3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C09E"/>
    <a:srgbClr val="73D2E8"/>
    <a:srgbClr val="7CAFBC"/>
    <a:srgbClr val="4672C4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49"/>
    <p:restoredTop sz="93631"/>
  </p:normalViewPr>
  <p:slideViewPr>
    <p:cSldViewPr snapToGrid="0" snapToObjects="1">
      <p:cViewPr varScale="1">
        <p:scale>
          <a:sx n="83" d="100"/>
          <a:sy n="83" d="100"/>
        </p:scale>
        <p:origin x="1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D7463C-8FBC-417E-A2E3-C9F873865D6D}" type="doc">
      <dgm:prSet loTypeId="urn:microsoft.com/office/officeart/2005/8/layout/vList6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A6AA1505-2D87-4B90-8442-6CC58789F189}">
      <dgm:prSet phldrT="[文本]"/>
      <dgm:spPr/>
      <dgm:t>
        <a:bodyPr/>
        <a:lstStyle/>
        <a:p>
          <a:r>
            <a:rPr lang="zh-CN" dirty="0" smtClean="0">
              <a:solidFill>
                <a:schemeClr val="accent6">
                  <a:lumMod val="50000"/>
                </a:schemeClr>
              </a:solidFill>
            </a:rPr>
            <a:t>零偏校准</a:t>
          </a:r>
          <a:endParaRPr lang="zh-CN" altLang="en-US" dirty="0">
            <a:solidFill>
              <a:schemeClr val="accent6">
                <a:lumMod val="50000"/>
              </a:schemeClr>
            </a:solidFill>
          </a:endParaRPr>
        </a:p>
      </dgm:t>
    </dgm:pt>
    <dgm:pt modelId="{E2988573-CCEA-41D7-9E61-D93BF00A2DDB}" type="parTrans" cxnId="{B0D1DCDF-5F9A-4385-8A80-0D3C307670FA}">
      <dgm:prSet/>
      <dgm:spPr/>
      <dgm:t>
        <a:bodyPr/>
        <a:lstStyle/>
        <a:p>
          <a:endParaRPr lang="zh-CN" altLang="en-US"/>
        </a:p>
      </dgm:t>
    </dgm:pt>
    <dgm:pt modelId="{5163613E-43D8-4780-BBB7-36B6B6FDCE50}" type="sibTrans" cxnId="{B0D1DCDF-5F9A-4385-8A80-0D3C307670FA}">
      <dgm:prSet/>
      <dgm:spPr/>
      <dgm:t>
        <a:bodyPr/>
        <a:lstStyle/>
        <a:p>
          <a:endParaRPr lang="zh-CN" altLang="en-US"/>
        </a:p>
      </dgm:t>
    </dgm:pt>
    <dgm:pt modelId="{68A617FE-0924-48A9-81EF-1346E0E4D58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传感器水平放置，上电初始化</a:t>
          </a:r>
          <a:endParaRPr lang="zh-CN" altLang="en-US" dirty="0">
            <a:solidFill>
              <a:schemeClr val="accent6">
                <a:lumMod val="50000"/>
              </a:schemeClr>
            </a:solidFill>
          </a:endParaRPr>
        </a:p>
      </dgm:t>
    </dgm:pt>
    <dgm:pt modelId="{4AE8D78F-ACD3-44CD-A1B8-247230EB1B3B}" type="parTrans" cxnId="{AC569D11-15D7-4CC9-9055-F4682D5BEE35}">
      <dgm:prSet/>
      <dgm:spPr/>
      <dgm:t>
        <a:bodyPr/>
        <a:lstStyle/>
        <a:p>
          <a:endParaRPr lang="zh-CN" altLang="en-US"/>
        </a:p>
      </dgm:t>
    </dgm:pt>
    <dgm:pt modelId="{9352B1AD-793B-48F8-972A-8D5ED6F09072}" type="sibTrans" cxnId="{AC569D11-15D7-4CC9-9055-F4682D5BEE35}">
      <dgm:prSet/>
      <dgm:spPr/>
      <dgm:t>
        <a:bodyPr/>
        <a:lstStyle/>
        <a:p>
          <a:endParaRPr lang="zh-CN" altLang="en-US"/>
        </a:p>
      </dgm:t>
    </dgm:pt>
    <dgm:pt modelId="{EBEF9708-1508-4364-A3F8-19F77B3828B0}">
      <dgm:prSet phldrT="[文本]"/>
      <dgm:spPr/>
      <dgm:t>
        <a:bodyPr/>
        <a:lstStyle/>
        <a:p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多次读数求均值，取得零偏值</a:t>
          </a:r>
          <a:endParaRPr lang="zh-CN" altLang="en-US" dirty="0">
            <a:solidFill>
              <a:schemeClr val="accent6">
                <a:lumMod val="50000"/>
              </a:schemeClr>
            </a:solidFill>
          </a:endParaRPr>
        </a:p>
      </dgm:t>
    </dgm:pt>
    <dgm:pt modelId="{03FE9FC7-274E-4E99-958D-0303457FC376}" type="parTrans" cxnId="{4A6DE1F5-8A01-47A2-ACC7-3A2C53088402}">
      <dgm:prSet/>
      <dgm:spPr/>
      <dgm:t>
        <a:bodyPr/>
        <a:lstStyle/>
        <a:p>
          <a:endParaRPr lang="zh-CN" altLang="en-US"/>
        </a:p>
      </dgm:t>
    </dgm:pt>
    <dgm:pt modelId="{A4822353-D0CE-4D44-913F-F24A2EE23970}" type="sibTrans" cxnId="{4A6DE1F5-8A01-47A2-ACC7-3A2C53088402}">
      <dgm:prSet/>
      <dgm:spPr/>
      <dgm:t>
        <a:bodyPr/>
        <a:lstStyle/>
        <a:p>
          <a:endParaRPr lang="zh-CN" altLang="en-US"/>
        </a:p>
      </dgm:t>
    </dgm:pt>
    <dgm:pt modelId="{AC0CD3C3-58AB-4673-ACFC-83D54AF53C3C}">
      <dgm:prSet phldrT="[文本]"/>
      <dgm:spPr/>
      <dgm:t>
        <a:bodyPr/>
        <a:lstStyle/>
        <a:p>
          <a:r>
            <a:rPr lang="en-US" dirty="0" smtClean="0">
              <a:solidFill>
                <a:schemeClr val="accent6">
                  <a:lumMod val="50000"/>
                </a:schemeClr>
              </a:solidFill>
            </a:rPr>
            <a:t>IIR</a:t>
          </a:r>
          <a:r>
            <a:rPr lang="zh-CN" dirty="0" smtClean="0">
              <a:solidFill>
                <a:schemeClr val="accent6">
                  <a:lumMod val="50000"/>
                </a:schemeClr>
              </a:solidFill>
            </a:rPr>
            <a:t>滤波</a:t>
          </a:r>
          <a:endParaRPr lang="zh-CN" altLang="en-US" dirty="0">
            <a:solidFill>
              <a:schemeClr val="accent6">
                <a:lumMod val="50000"/>
              </a:schemeClr>
            </a:solidFill>
          </a:endParaRPr>
        </a:p>
      </dgm:t>
    </dgm:pt>
    <dgm:pt modelId="{9C4D15CD-5284-4722-B20C-9300FB271F48}" type="parTrans" cxnId="{3DE842AC-4E84-4BBA-97B3-4CB4F222A22A}">
      <dgm:prSet/>
      <dgm:spPr/>
      <dgm:t>
        <a:bodyPr/>
        <a:lstStyle/>
        <a:p>
          <a:endParaRPr lang="zh-CN" altLang="en-US"/>
        </a:p>
      </dgm:t>
    </dgm:pt>
    <dgm:pt modelId="{EAD7FB14-1711-4D04-9F4C-BD50F4B67AA8}" type="sibTrans" cxnId="{3DE842AC-4E84-4BBA-97B3-4CB4F222A22A}">
      <dgm:prSet/>
      <dgm:spPr/>
      <dgm:t>
        <a:bodyPr/>
        <a:lstStyle/>
        <a:p>
          <a:endParaRPr lang="zh-CN" altLang="en-US"/>
        </a:p>
      </dgm:t>
    </dgm:pt>
    <dgm:pt modelId="{77D7DD1F-DF1B-47FC-9068-E290CE79AD9A}">
      <dgm:prSet phldrT="[文本]"/>
      <dgm:spPr/>
      <dgm:t>
        <a:bodyPr/>
        <a:lstStyle/>
        <a:p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对加速度数据进行滤波，过滤高频数据</a:t>
          </a:r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，降低飞行</a:t>
          </a:r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过程中震动带来的影响</a:t>
          </a:r>
          <a:endParaRPr lang="zh-CN" altLang="en-US" dirty="0">
            <a:solidFill>
              <a:schemeClr val="accent6">
                <a:lumMod val="50000"/>
              </a:schemeClr>
            </a:solidFill>
          </a:endParaRPr>
        </a:p>
      </dgm:t>
    </dgm:pt>
    <dgm:pt modelId="{CA51451F-1AD4-4012-8209-032E5D75702C}" type="parTrans" cxnId="{B5B9E422-716A-46C5-9163-42074ABC92B6}">
      <dgm:prSet/>
      <dgm:spPr/>
      <dgm:t>
        <a:bodyPr/>
        <a:lstStyle/>
        <a:p>
          <a:endParaRPr lang="zh-CN" altLang="en-US"/>
        </a:p>
      </dgm:t>
    </dgm:pt>
    <dgm:pt modelId="{0183FBF2-6A25-49A0-AEBB-46120A46A32C}" type="sibTrans" cxnId="{B5B9E422-716A-46C5-9163-42074ABC92B6}">
      <dgm:prSet/>
      <dgm:spPr/>
      <dgm:t>
        <a:bodyPr/>
        <a:lstStyle/>
        <a:p>
          <a:endParaRPr lang="zh-CN" altLang="en-US"/>
        </a:p>
      </dgm:t>
    </dgm:pt>
    <dgm:pt modelId="{5D4AB65F-BC42-4F9B-8BDB-1EDBD1E360F6}">
      <dgm:prSet phldrT="[文本]"/>
      <dgm:spPr/>
      <dgm:t>
        <a:bodyPr/>
        <a:lstStyle/>
        <a:p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使用零偏值校准读数</a:t>
          </a:r>
          <a:endParaRPr lang="zh-CN" altLang="en-US" dirty="0">
            <a:solidFill>
              <a:schemeClr val="accent6">
                <a:lumMod val="50000"/>
              </a:schemeClr>
            </a:solidFill>
          </a:endParaRPr>
        </a:p>
      </dgm:t>
    </dgm:pt>
    <dgm:pt modelId="{AC531E02-D88F-4218-B770-C207B66E4902}" type="parTrans" cxnId="{A10915DA-16EA-481E-992F-C08C55C0D849}">
      <dgm:prSet/>
      <dgm:spPr/>
      <dgm:t>
        <a:bodyPr/>
        <a:lstStyle/>
        <a:p>
          <a:endParaRPr lang="zh-CN" altLang="en-US"/>
        </a:p>
      </dgm:t>
    </dgm:pt>
    <dgm:pt modelId="{C2D129ED-B2A4-401E-BFF3-776D79FEEF25}" type="sibTrans" cxnId="{A10915DA-16EA-481E-992F-C08C55C0D849}">
      <dgm:prSet/>
      <dgm:spPr/>
      <dgm:t>
        <a:bodyPr/>
        <a:lstStyle/>
        <a:p>
          <a:endParaRPr lang="zh-CN" altLang="en-US"/>
        </a:p>
      </dgm:t>
    </dgm:pt>
    <dgm:pt modelId="{41205C6D-46E4-4873-90D8-9A5DAFF511E0}">
      <dgm:prSet/>
      <dgm:spPr/>
      <dgm:t>
        <a:bodyPr/>
        <a:lstStyle/>
        <a:p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滑动窗口滤波</a:t>
          </a:r>
          <a:endParaRPr lang="zh-CN" altLang="en-US" dirty="0">
            <a:solidFill>
              <a:schemeClr val="accent6">
                <a:lumMod val="50000"/>
              </a:schemeClr>
            </a:solidFill>
          </a:endParaRPr>
        </a:p>
      </dgm:t>
    </dgm:pt>
    <dgm:pt modelId="{25305D48-76C8-4B73-9D60-31766B0CB165}" type="parTrans" cxnId="{48983E57-C1A2-4B19-86BB-40D17F508716}">
      <dgm:prSet/>
      <dgm:spPr/>
      <dgm:t>
        <a:bodyPr/>
        <a:lstStyle/>
        <a:p>
          <a:endParaRPr lang="zh-CN" altLang="en-US"/>
        </a:p>
      </dgm:t>
    </dgm:pt>
    <dgm:pt modelId="{92D344CB-CB50-4FEC-846A-0C105BAA6156}" type="sibTrans" cxnId="{48983E57-C1A2-4B19-86BB-40D17F508716}">
      <dgm:prSet/>
      <dgm:spPr/>
      <dgm:t>
        <a:bodyPr/>
        <a:lstStyle/>
        <a:p>
          <a:endParaRPr lang="zh-CN" altLang="en-US"/>
        </a:p>
      </dgm:t>
    </dgm:pt>
    <dgm:pt modelId="{59960933-0CC1-40C5-ACBE-FBA5924B200A}">
      <dgm:prSet/>
      <dgm:spPr/>
      <dgm:t>
        <a:bodyPr/>
        <a:lstStyle/>
        <a:p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将一个时间窗口内</a:t>
          </a:r>
          <a:r>
            <a:rPr lang="zh-CN" dirty="0" smtClean="0">
              <a:solidFill>
                <a:schemeClr val="accent6">
                  <a:lumMod val="50000"/>
                </a:schemeClr>
              </a:solidFill>
            </a:rPr>
            <a:t>采集</a:t>
          </a:r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的多个</a:t>
          </a:r>
          <a:r>
            <a:rPr lang="zh-CN" dirty="0" smtClean="0">
              <a:solidFill>
                <a:schemeClr val="accent6">
                  <a:lumMod val="50000"/>
                </a:schemeClr>
              </a:solidFill>
            </a:rPr>
            <a:t>数据求平均作为</a:t>
          </a:r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一</a:t>
          </a:r>
          <a:r>
            <a:rPr lang="zh-CN" dirty="0" smtClean="0">
              <a:solidFill>
                <a:schemeClr val="accent6">
                  <a:lumMod val="50000"/>
                </a:schemeClr>
              </a:solidFill>
            </a:rPr>
            <a:t>次</a:t>
          </a:r>
          <a:r>
            <a:rPr lang="zh-CN" dirty="0" smtClean="0">
              <a:solidFill>
                <a:schemeClr val="accent6">
                  <a:lumMod val="50000"/>
                </a:schemeClr>
              </a:solidFill>
            </a:rPr>
            <a:t>输出</a:t>
          </a:r>
          <a:r>
            <a:rPr lang="zh-CN" altLang="en-US" dirty="0" smtClean="0">
              <a:solidFill>
                <a:schemeClr val="accent6">
                  <a:lumMod val="50000"/>
                </a:schemeClr>
              </a:solidFill>
            </a:rPr>
            <a:t>，使数据输出更为“平滑”</a:t>
          </a:r>
          <a:endParaRPr lang="zh-CN" altLang="en-US" dirty="0">
            <a:solidFill>
              <a:schemeClr val="accent6">
                <a:lumMod val="50000"/>
              </a:schemeClr>
            </a:solidFill>
          </a:endParaRPr>
        </a:p>
      </dgm:t>
    </dgm:pt>
    <dgm:pt modelId="{40E9B8AC-E85D-4394-86AC-0D82DE60FCF8}" type="parTrans" cxnId="{D6131D95-F4F5-48F2-896C-BF333E58FA9F}">
      <dgm:prSet/>
      <dgm:spPr/>
    </dgm:pt>
    <dgm:pt modelId="{882DD4A1-1AB1-4F17-A258-4771F6BCDB31}" type="sibTrans" cxnId="{D6131D95-F4F5-48F2-896C-BF333E58FA9F}">
      <dgm:prSet/>
      <dgm:spPr/>
    </dgm:pt>
    <dgm:pt modelId="{04D1624A-88E0-4E60-BBD0-D0759BE232CF}" type="pres">
      <dgm:prSet presAssocID="{3FD7463C-8FBC-417E-A2E3-C9F873865D6D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9CBC02C-5FB6-41E7-911A-BE00053E74A0}" type="pres">
      <dgm:prSet presAssocID="{A6AA1505-2D87-4B90-8442-6CC58789F189}" presName="linNode" presStyleCnt="0"/>
      <dgm:spPr/>
    </dgm:pt>
    <dgm:pt modelId="{1CDB26A1-3B67-455E-88A4-43F7BE785B95}" type="pres">
      <dgm:prSet presAssocID="{A6AA1505-2D87-4B90-8442-6CC58789F189}" presName="parent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92A43C-C06F-4870-91CB-9B806F793E2B}" type="pres">
      <dgm:prSet presAssocID="{A6AA1505-2D87-4B90-8442-6CC58789F189}" presName="childShp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235D06-910A-4B07-B8BC-DD8627C408D7}" type="pres">
      <dgm:prSet presAssocID="{5163613E-43D8-4780-BBB7-36B6B6FDCE50}" presName="spacing" presStyleCnt="0"/>
      <dgm:spPr/>
    </dgm:pt>
    <dgm:pt modelId="{FB3DFB74-EC63-4931-AFF8-E46C186D414B}" type="pres">
      <dgm:prSet presAssocID="{AC0CD3C3-58AB-4673-ACFC-83D54AF53C3C}" presName="linNode" presStyleCnt="0"/>
      <dgm:spPr/>
    </dgm:pt>
    <dgm:pt modelId="{9457CAAC-2839-4C78-9658-729C0929CA4D}" type="pres">
      <dgm:prSet presAssocID="{AC0CD3C3-58AB-4673-ACFC-83D54AF53C3C}" presName="parent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10DE42-8564-42B3-9D47-FAE2544E2AAE}" type="pres">
      <dgm:prSet presAssocID="{AC0CD3C3-58AB-4673-ACFC-83D54AF53C3C}" presName="childShp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C164C8-D6C5-4F00-8CF1-F33B680DF0DE}" type="pres">
      <dgm:prSet presAssocID="{EAD7FB14-1711-4D04-9F4C-BD50F4B67AA8}" presName="spacing" presStyleCnt="0"/>
      <dgm:spPr/>
    </dgm:pt>
    <dgm:pt modelId="{AC046AE8-D01D-4CAF-A224-3B04B088C270}" type="pres">
      <dgm:prSet presAssocID="{41205C6D-46E4-4873-90D8-9A5DAFF511E0}" presName="linNode" presStyleCnt="0"/>
      <dgm:spPr/>
    </dgm:pt>
    <dgm:pt modelId="{C32449EF-72CE-46D1-BF08-FE83D6DC1B9F}" type="pres">
      <dgm:prSet presAssocID="{41205C6D-46E4-4873-90D8-9A5DAFF511E0}" presName="parent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115B59-3C99-4B54-BE2A-B69DE5C444AF}" type="pres">
      <dgm:prSet presAssocID="{41205C6D-46E4-4873-90D8-9A5DAFF511E0}" presName="childShp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6131D95-F4F5-48F2-896C-BF333E58FA9F}" srcId="{41205C6D-46E4-4873-90D8-9A5DAFF511E0}" destId="{59960933-0CC1-40C5-ACBE-FBA5924B200A}" srcOrd="0" destOrd="0" parTransId="{40E9B8AC-E85D-4394-86AC-0D82DE60FCF8}" sibTransId="{882DD4A1-1AB1-4F17-A258-4771F6BCDB31}"/>
    <dgm:cxn modelId="{D16AB291-E03B-43F1-A845-1E4BECC4C89F}" type="presOf" srcId="{3FD7463C-8FBC-417E-A2E3-C9F873865D6D}" destId="{04D1624A-88E0-4E60-BBD0-D0759BE232CF}" srcOrd="0" destOrd="0" presId="urn:microsoft.com/office/officeart/2005/8/layout/vList6"/>
    <dgm:cxn modelId="{AC569D11-15D7-4CC9-9055-F4682D5BEE35}" srcId="{A6AA1505-2D87-4B90-8442-6CC58789F189}" destId="{68A617FE-0924-48A9-81EF-1346E0E4D58B}" srcOrd="0" destOrd="0" parTransId="{4AE8D78F-ACD3-44CD-A1B8-247230EB1B3B}" sibTransId="{9352B1AD-793B-48F8-972A-8D5ED6F09072}"/>
    <dgm:cxn modelId="{3DE842AC-4E84-4BBA-97B3-4CB4F222A22A}" srcId="{3FD7463C-8FBC-417E-A2E3-C9F873865D6D}" destId="{AC0CD3C3-58AB-4673-ACFC-83D54AF53C3C}" srcOrd="1" destOrd="0" parTransId="{9C4D15CD-5284-4722-B20C-9300FB271F48}" sibTransId="{EAD7FB14-1711-4D04-9F4C-BD50F4B67AA8}"/>
    <dgm:cxn modelId="{E2F7787C-78A8-4993-88C2-7B64CAFAD573}" type="presOf" srcId="{41205C6D-46E4-4873-90D8-9A5DAFF511E0}" destId="{C32449EF-72CE-46D1-BF08-FE83D6DC1B9F}" srcOrd="0" destOrd="0" presId="urn:microsoft.com/office/officeart/2005/8/layout/vList6"/>
    <dgm:cxn modelId="{7434EE2F-EEF9-4EF6-AA67-DB23CC0193BB}" type="presOf" srcId="{AC0CD3C3-58AB-4673-ACFC-83D54AF53C3C}" destId="{9457CAAC-2839-4C78-9658-729C0929CA4D}" srcOrd="0" destOrd="0" presId="urn:microsoft.com/office/officeart/2005/8/layout/vList6"/>
    <dgm:cxn modelId="{E79BC6B0-7B42-489D-B260-BCC6666F0220}" type="presOf" srcId="{68A617FE-0924-48A9-81EF-1346E0E4D58B}" destId="{A792A43C-C06F-4870-91CB-9B806F793E2B}" srcOrd="0" destOrd="0" presId="urn:microsoft.com/office/officeart/2005/8/layout/vList6"/>
    <dgm:cxn modelId="{C9DE5C67-F97A-477B-A7E5-415AE88D8A1C}" type="presOf" srcId="{59960933-0CC1-40C5-ACBE-FBA5924B200A}" destId="{5A115B59-3C99-4B54-BE2A-B69DE5C444AF}" srcOrd="0" destOrd="0" presId="urn:microsoft.com/office/officeart/2005/8/layout/vList6"/>
    <dgm:cxn modelId="{8FA9774E-AA8E-437F-BF5A-37573E19B023}" type="presOf" srcId="{A6AA1505-2D87-4B90-8442-6CC58789F189}" destId="{1CDB26A1-3B67-455E-88A4-43F7BE785B95}" srcOrd="0" destOrd="0" presId="urn:microsoft.com/office/officeart/2005/8/layout/vList6"/>
    <dgm:cxn modelId="{4A6DE1F5-8A01-47A2-ACC7-3A2C53088402}" srcId="{A6AA1505-2D87-4B90-8442-6CC58789F189}" destId="{EBEF9708-1508-4364-A3F8-19F77B3828B0}" srcOrd="1" destOrd="0" parTransId="{03FE9FC7-274E-4E99-958D-0303457FC376}" sibTransId="{A4822353-D0CE-4D44-913F-F24A2EE23970}"/>
    <dgm:cxn modelId="{B0D1DCDF-5F9A-4385-8A80-0D3C307670FA}" srcId="{3FD7463C-8FBC-417E-A2E3-C9F873865D6D}" destId="{A6AA1505-2D87-4B90-8442-6CC58789F189}" srcOrd="0" destOrd="0" parTransId="{E2988573-CCEA-41D7-9E61-D93BF00A2DDB}" sibTransId="{5163613E-43D8-4780-BBB7-36B6B6FDCE50}"/>
    <dgm:cxn modelId="{B5B9E422-716A-46C5-9163-42074ABC92B6}" srcId="{AC0CD3C3-58AB-4673-ACFC-83D54AF53C3C}" destId="{77D7DD1F-DF1B-47FC-9068-E290CE79AD9A}" srcOrd="0" destOrd="0" parTransId="{CA51451F-1AD4-4012-8209-032E5D75702C}" sibTransId="{0183FBF2-6A25-49A0-AEBB-46120A46A32C}"/>
    <dgm:cxn modelId="{E7301001-498F-4055-A73C-6758A3AD5804}" type="presOf" srcId="{77D7DD1F-DF1B-47FC-9068-E290CE79AD9A}" destId="{D510DE42-8564-42B3-9D47-FAE2544E2AAE}" srcOrd="0" destOrd="0" presId="urn:microsoft.com/office/officeart/2005/8/layout/vList6"/>
    <dgm:cxn modelId="{C061A305-020C-4555-8819-E58BFDFAF9D9}" type="presOf" srcId="{5D4AB65F-BC42-4F9B-8BDB-1EDBD1E360F6}" destId="{A792A43C-C06F-4870-91CB-9B806F793E2B}" srcOrd="0" destOrd="2" presId="urn:microsoft.com/office/officeart/2005/8/layout/vList6"/>
    <dgm:cxn modelId="{48983E57-C1A2-4B19-86BB-40D17F508716}" srcId="{3FD7463C-8FBC-417E-A2E3-C9F873865D6D}" destId="{41205C6D-46E4-4873-90D8-9A5DAFF511E0}" srcOrd="2" destOrd="0" parTransId="{25305D48-76C8-4B73-9D60-31766B0CB165}" sibTransId="{92D344CB-CB50-4FEC-846A-0C105BAA6156}"/>
    <dgm:cxn modelId="{4DAA0445-DE36-4A5C-A934-6C33D297CD74}" type="presOf" srcId="{EBEF9708-1508-4364-A3F8-19F77B3828B0}" destId="{A792A43C-C06F-4870-91CB-9B806F793E2B}" srcOrd="0" destOrd="1" presId="urn:microsoft.com/office/officeart/2005/8/layout/vList6"/>
    <dgm:cxn modelId="{A10915DA-16EA-481E-992F-C08C55C0D849}" srcId="{A6AA1505-2D87-4B90-8442-6CC58789F189}" destId="{5D4AB65F-BC42-4F9B-8BDB-1EDBD1E360F6}" srcOrd="2" destOrd="0" parTransId="{AC531E02-D88F-4218-B770-C207B66E4902}" sibTransId="{C2D129ED-B2A4-401E-BFF3-776D79FEEF25}"/>
    <dgm:cxn modelId="{59F2F870-E7A9-4C6B-B595-9B2666760DCD}" type="presParOf" srcId="{04D1624A-88E0-4E60-BBD0-D0759BE232CF}" destId="{D9CBC02C-5FB6-41E7-911A-BE00053E74A0}" srcOrd="0" destOrd="0" presId="urn:microsoft.com/office/officeart/2005/8/layout/vList6"/>
    <dgm:cxn modelId="{EBBC4CFB-3724-42A4-A65C-84FD465B2D55}" type="presParOf" srcId="{D9CBC02C-5FB6-41E7-911A-BE00053E74A0}" destId="{1CDB26A1-3B67-455E-88A4-43F7BE785B95}" srcOrd="0" destOrd="0" presId="urn:microsoft.com/office/officeart/2005/8/layout/vList6"/>
    <dgm:cxn modelId="{F7C52C3D-2D1F-4CAD-9BD4-7DC4D116CBB8}" type="presParOf" srcId="{D9CBC02C-5FB6-41E7-911A-BE00053E74A0}" destId="{A792A43C-C06F-4870-91CB-9B806F793E2B}" srcOrd="1" destOrd="0" presId="urn:microsoft.com/office/officeart/2005/8/layout/vList6"/>
    <dgm:cxn modelId="{9AA2E826-C457-4D48-A761-75BC56F4C587}" type="presParOf" srcId="{04D1624A-88E0-4E60-BBD0-D0759BE232CF}" destId="{5C235D06-910A-4B07-B8BC-DD8627C408D7}" srcOrd="1" destOrd="0" presId="urn:microsoft.com/office/officeart/2005/8/layout/vList6"/>
    <dgm:cxn modelId="{4C7616A4-DEB4-4FA7-9845-6FEF67F6429D}" type="presParOf" srcId="{04D1624A-88E0-4E60-BBD0-D0759BE232CF}" destId="{FB3DFB74-EC63-4931-AFF8-E46C186D414B}" srcOrd="2" destOrd="0" presId="urn:microsoft.com/office/officeart/2005/8/layout/vList6"/>
    <dgm:cxn modelId="{7D828313-EE8B-4808-ACC3-00A8466A552D}" type="presParOf" srcId="{FB3DFB74-EC63-4931-AFF8-E46C186D414B}" destId="{9457CAAC-2839-4C78-9658-729C0929CA4D}" srcOrd="0" destOrd="0" presId="urn:microsoft.com/office/officeart/2005/8/layout/vList6"/>
    <dgm:cxn modelId="{25FCDBCE-7062-4784-9C71-0C75FBC77C75}" type="presParOf" srcId="{FB3DFB74-EC63-4931-AFF8-E46C186D414B}" destId="{D510DE42-8564-42B3-9D47-FAE2544E2AAE}" srcOrd="1" destOrd="0" presId="urn:microsoft.com/office/officeart/2005/8/layout/vList6"/>
    <dgm:cxn modelId="{8E878585-2850-44B8-8048-9588C6AD8FC4}" type="presParOf" srcId="{04D1624A-88E0-4E60-BBD0-D0759BE232CF}" destId="{E4C164C8-D6C5-4F00-8CF1-F33B680DF0DE}" srcOrd="3" destOrd="0" presId="urn:microsoft.com/office/officeart/2005/8/layout/vList6"/>
    <dgm:cxn modelId="{D4113A23-462F-48E7-9A2A-896BD84EC674}" type="presParOf" srcId="{04D1624A-88E0-4E60-BBD0-D0759BE232CF}" destId="{AC046AE8-D01D-4CAF-A224-3B04B088C270}" srcOrd="4" destOrd="0" presId="urn:microsoft.com/office/officeart/2005/8/layout/vList6"/>
    <dgm:cxn modelId="{C9DEDE37-3A8C-4AEB-83ED-DF780EAB0EE1}" type="presParOf" srcId="{AC046AE8-D01D-4CAF-A224-3B04B088C270}" destId="{C32449EF-72CE-46D1-BF08-FE83D6DC1B9F}" srcOrd="0" destOrd="0" presId="urn:microsoft.com/office/officeart/2005/8/layout/vList6"/>
    <dgm:cxn modelId="{39196743-FF90-42CA-B62F-D571CAC42255}" type="presParOf" srcId="{AC046AE8-D01D-4CAF-A224-3B04B088C270}" destId="{5A115B59-3C99-4B54-BE2A-B69DE5C444A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2A43C-C06F-4870-91CB-9B806F793E2B}">
      <dsp:nvSpPr>
        <dsp:cNvPr id="0" name=""/>
        <dsp:cNvSpPr/>
      </dsp:nvSpPr>
      <dsp:spPr>
        <a:xfrm>
          <a:off x="3984341" y="0"/>
          <a:ext cx="5976511" cy="14692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6">
                  <a:lumMod val="50000"/>
                </a:schemeClr>
              </a:solidFill>
            </a:rPr>
            <a:t>传感器水平放置，上电初始化</a:t>
          </a:r>
          <a:endParaRPr lang="zh-CN" altLang="en-US" sz="1600" kern="1200" dirty="0">
            <a:solidFill>
              <a:schemeClr val="accent6">
                <a:lumMod val="50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6">
                  <a:lumMod val="50000"/>
                </a:schemeClr>
              </a:solidFill>
            </a:rPr>
            <a:t>多次读数求均值，取得零偏值</a:t>
          </a:r>
          <a:endParaRPr lang="zh-CN" altLang="en-US" sz="1600" kern="1200" dirty="0">
            <a:solidFill>
              <a:schemeClr val="accent6">
                <a:lumMod val="50000"/>
              </a:schemeClr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6">
                  <a:lumMod val="50000"/>
                </a:schemeClr>
              </a:solidFill>
            </a:rPr>
            <a:t>使用零偏值校准读数</a:t>
          </a:r>
          <a:endParaRPr lang="zh-CN" altLang="en-US" sz="1600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3984341" y="183657"/>
        <a:ext cx="5425541" cy="1101940"/>
      </dsp:txXfrm>
    </dsp:sp>
    <dsp:sp modelId="{1CDB26A1-3B67-455E-88A4-43F7BE785B95}">
      <dsp:nvSpPr>
        <dsp:cNvPr id="0" name=""/>
        <dsp:cNvSpPr/>
      </dsp:nvSpPr>
      <dsp:spPr>
        <a:xfrm>
          <a:off x="0" y="0"/>
          <a:ext cx="3984341" cy="14692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500" kern="1200" dirty="0" smtClean="0">
              <a:solidFill>
                <a:schemeClr val="accent6">
                  <a:lumMod val="50000"/>
                </a:schemeClr>
              </a:solidFill>
            </a:rPr>
            <a:t>零偏校准</a:t>
          </a:r>
          <a:endParaRPr lang="zh-CN" altLang="en-US" sz="4500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71723" y="71723"/>
        <a:ext cx="3840895" cy="1325808"/>
      </dsp:txXfrm>
    </dsp:sp>
    <dsp:sp modelId="{D510DE42-8564-42B3-9D47-FAE2544E2AAE}">
      <dsp:nvSpPr>
        <dsp:cNvPr id="0" name=""/>
        <dsp:cNvSpPr/>
      </dsp:nvSpPr>
      <dsp:spPr>
        <a:xfrm>
          <a:off x="3984341" y="1616180"/>
          <a:ext cx="5976511" cy="14692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6">
                  <a:lumMod val="50000"/>
                </a:schemeClr>
              </a:solidFill>
            </a:rPr>
            <a:t>对加速度数据进行滤波，过滤高频数据</a:t>
          </a:r>
          <a:r>
            <a:rPr lang="zh-CN" altLang="en-US" sz="1600" kern="1200" dirty="0" smtClean="0">
              <a:solidFill>
                <a:schemeClr val="accent6">
                  <a:lumMod val="50000"/>
                </a:schemeClr>
              </a:solidFill>
            </a:rPr>
            <a:t>，降低飞行</a:t>
          </a:r>
          <a:r>
            <a:rPr lang="zh-CN" altLang="en-US" sz="1600" kern="1200" dirty="0" smtClean="0">
              <a:solidFill>
                <a:schemeClr val="accent6">
                  <a:lumMod val="50000"/>
                </a:schemeClr>
              </a:solidFill>
            </a:rPr>
            <a:t>过程中震动带来的影响</a:t>
          </a:r>
          <a:endParaRPr lang="zh-CN" altLang="en-US" sz="1600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3984341" y="1799837"/>
        <a:ext cx="5425541" cy="1101940"/>
      </dsp:txXfrm>
    </dsp:sp>
    <dsp:sp modelId="{9457CAAC-2839-4C78-9658-729C0929CA4D}">
      <dsp:nvSpPr>
        <dsp:cNvPr id="0" name=""/>
        <dsp:cNvSpPr/>
      </dsp:nvSpPr>
      <dsp:spPr>
        <a:xfrm>
          <a:off x="0" y="1616180"/>
          <a:ext cx="3984341" cy="14692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accent6">
                  <a:lumMod val="50000"/>
                </a:schemeClr>
              </a:solidFill>
            </a:rPr>
            <a:t>IIR</a:t>
          </a:r>
          <a:r>
            <a:rPr lang="zh-CN" sz="4500" kern="1200" dirty="0" smtClean="0">
              <a:solidFill>
                <a:schemeClr val="accent6">
                  <a:lumMod val="50000"/>
                </a:schemeClr>
              </a:solidFill>
            </a:rPr>
            <a:t>滤波</a:t>
          </a:r>
          <a:endParaRPr lang="zh-CN" altLang="en-US" sz="4500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71723" y="1687903"/>
        <a:ext cx="3840895" cy="1325808"/>
      </dsp:txXfrm>
    </dsp:sp>
    <dsp:sp modelId="{5A115B59-3C99-4B54-BE2A-B69DE5C444AF}">
      <dsp:nvSpPr>
        <dsp:cNvPr id="0" name=""/>
        <dsp:cNvSpPr/>
      </dsp:nvSpPr>
      <dsp:spPr>
        <a:xfrm>
          <a:off x="3984341" y="3232361"/>
          <a:ext cx="5976511" cy="14692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6">
                  <a:lumMod val="50000"/>
                </a:schemeClr>
              </a:solidFill>
            </a:rPr>
            <a:t>将一个时间窗口内</a:t>
          </a:r>
          <a:r>
            <a:rPr lang="zh-CN" sz="1600" kern="1200" dirty="0" smtClean="0">
              <a:solidFill>
                <a:schemeClr val="accent6">
                  <a:lumMod val="50000"/>
                </a:schemeClr>
              </a:solidFill>
            </a:rPr>
            <a:t>采集</a:t>
          </a:r>
          <a:r>
            <a:rPr lang="zh-CN" altLang="en-US" sz="1600" kern="1200" dirty="0" smtClean="0">
              <a:solidFill>
                <a:schemeClr val="accent6">
                  <a:lumMod val="50000"/>
                </a:schemeClr>
              </a:solidFill>
            </a:rPr>
            <a:t>的多个</a:t>
          </a:r>
          <a:r>
            <a:rPr lang="zh-CN" sz="1600" kern="1200" dirty="0" smtClean="0">
              <a:solidFill>
                <a:schemeClr val="accent6">
                  <a:lumMod val="50000"/>
                </a:schemeClr>
              </a:solidFill>
            </a:rPr>
            <a:t>数据求平均作为</a:t>
          </a:r>
          <a:r>
            <a:rPr lang="zh-CN" altLang="en-US" sz="1600" kern="1200" dirty="0" smtClean="0">
              <a:solidFill>
                <a:schemeClr val="accent6">
                  <a:lumMod val="50000"/>
                </a:schemeClr>
              </a:solidFill>
            </a:rPr>
            <a:t>一</a:t>
          </a:r>
          <a:r>
            <a:rPr lang="zh-CN" sz="1600" kern="1200" dirty="0" smtClean="0">
              <a:solidFill>
                <a:schemeClr val="accent6">
                  <a:lumMod val="50000"/>
                </a:schemeClr>
              </a:solidFill>
            </a:rPr>
            <a:t>次</a:t>
          </a:r>
          <a:r>
            <a:rPr lang="zh-CN" sz="1600" kern="1200" dirty="0" smtClean="0">
              <a:solidFill>
                <a:schemeClr val="accent6">
                  <a:lumMod val="50000"/>
                </a:schemeClr>
              </a:solidFill>
            </a:rPr>
            <a:t>输出</a:t>
          </a:r>
          <a:r>
            <a:rPr lang="zh-CN" altLang="en-US" sz="1600" kern="1200" dirty="0" smtClean="0">
              <a:solidFill>
                <a:schemeClr val="accent6">
                  <a:lumMod val="50000"/>
                </a:schemeClr>
              </a:solidFill>
            </a:rPr>
            <a:t>，使数据输出更为“平滑”</a:t>
          </a:r>
          <a:endParaRPr lang="zh-CN" altLang="en-US" sz="1600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3984341" y="3416018"/>
        <a:ext cx="5425541" cy="1101940"/>
      </dsp:txXfrm>
    </dsp:sp>
    <dsp:sp modelId="{C32449EF-72CE-46D1-BF08-FE83D6DC1B9F}">
      <dsp:nvSpPr>
        <dsp:cNvPr id="0" name=""/>
        <dsp:cNvSpPr/>
      </dsp:nvSpPr>
      <dsp:spPr>
        <a:xfrm>
          <a:off x="0" y="3232361"/>
          <a:ext cx="3984341" cy="14692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500" kern="1200" dirty="0" smtClean="0">
              <a:solidFill>
                <a:schemeClr val="accent6">
                  <a:lumMod val="50000"/>
                </a:schemeClr>
              </a:solidFill>
            </a:rPr>
            <a:t>滑动窗口滤波</a:t>
          </a:r>
          <a:endParaRPr lang="zh-CN" altLang="en-US" sz="4500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71723" y="3304084"/>
        <a:ext cx="3840895" cy="132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2018/1/13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753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6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591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947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27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50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657349" y="-1657351"/>
            <a:ext cx="1155700" cy="44704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7480300" y="2146300"/>
            <a:ext cx="6451600" cy="29718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0" y="0"/>
            <a:ext cx="1752600" cy="17526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8165252" y="2831252"/>
            <a:ext cx="3695700" cy="435779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6256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07569" y="14525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7098666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307568" y="35022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307569" y="41586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34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2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3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913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2016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30018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31051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40902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4187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3414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4447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34298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3527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4621538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4719091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42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0870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1904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8438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9471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677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7812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5120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6153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25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151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254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19854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0888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7422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8455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5763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6796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4104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5137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7077075" y="524447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7912100" y="534781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5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90" r:id="rId7"/>
    <p:sldLayoutId id="2147483695" r:id="rId8"/>
    <p:sldLayoutId id="2147483696" r:id="rId9"/>
    <p:sldLayoutId id="2147483697" r:id="rId10"/>
    <p:sldLayoutId id="2147483698" r:id="rId11"/>
    <p:sldLayoutId id="2147483692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694" r:id="rId1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307571" y="1778145"/>
            <a:ext cx="5695904" cy="834708"/>
          </a:xfrm>
        </p:spPr>
        <p:txBody>
          <a:bodyPr/>
          <a:lstStyle/>
          <a:p>
            <a:r>
              <a:rPr kumimoji="1" lang="zh-CN" altLang="en-US" dirty="0" smtClean="0"/>
              <a:t>信息与软件工程学院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07571" y="2612853"/>
            <a:ext cx="6928955" cy="1215006"/>
          </a:xfrm>
        </p:spPr>
        <p:txBody>
          <a:bodyPr/>
          <a:lstStyle/>
          <a:p>
            <a:r>
              <a:rPr kumimoji="1" lang="zh-CN" altLang="en-US" dirty="0" smtClean="0"/>
              <a:t>嵌入式综合训练</a:t>
            </a:r>
            <a:r>
              <a:rPr kumimoji="1" lang="en-US" altLang="zh-CN" dirty="0" smtClean="0"/>
              <a:t>Ⅲ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307570" y="3827858"/>
            <a:ext cx="7098667" cy="579503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四轴飞行器</a:t>
            </a:r>
            <a:endParaRPr kumimoji="1" lang="zh-CN" altLang="en-US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307571" y="4484254"/>
            <a:ext cx="5109845" cy="731983"/>
          </a:xfrm>
        </p:spPr>
        <p:txBody>
          <a:bodyPr/>
          <a:lstStyle/>
          <a:p>
            <a:r>
              <a:rPr kumimoji="1" lang="zh-CN" altLang="en-US" dirty="0" smtClean="0"/>
              <a:t>指导</a:t>
            </a:r>
            <a:r>
              <a:rPr kumimoji="1" lang="zh-CN" altLang="en-US" dirty="0"/>
              <a:t>老师</a:t>
            </a:r>
            <a:r>
              <a:rPr kumimoji="1" lang="zh-CN" altLang="en-US" dirty="0" smtClean="0"/>
              <a:t>：廖勇</a:t>
            </a:r>
            <a:endParaRPr kumimoji="1" lang="en-US" altLang="zh-CN" dirty="0" smtClean="0"/>
          </a:p>
          <a:p>
            <a:r>
              <a:rPr kumimoji="1" lang="zh-CN" altLang="en-US" dirty="0"/>
              <a:t>主讲</a:t>
            </a:r>
            <a:r>
              <a:rPr kumimoji="1" lang="zh-CN" altLang="en-US" dirty="0" smtClean="0"/>
              <a:t>人</a:t>
            </a:r>
            <a:r>
              <a:rPr kumimoji="1" lang="zh-CN" altLang="en-US" dirty="0" smtClean="0"/>
              <a:t>：李涛涛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数据</a:t>
            </a:r>
            <a:r>
              <a:rPr lang="zh-CN" altLang="zh-CN" dirty="0" smtClean="0">
                <a:effectLst/>
              </a:rPr>
              <a:t>校准</a:t>
            </a:r>
            <a:r>
              <a:rPr lang="zh-CN" altLang="en-US" dirty="0" smtClean="0">
                <a:effectLst/>
              </a:rPr>
              <a:t>与滤波</a:t>
            </a:r>
            <a:endParaRPr kumimoji="1" lang="zh-CN" altLang="en-US" dirty="0">
              <a:effectLst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850122268"/>
              </p:ext>
            </p:extLst>
          </p:nvPr>
        </p:nvGraphicFramePr>
        <p:xfrm>
          <a:off x="970382" y="1147154"/>
          <a:ext cx="9960853" cy="4701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928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IMU</a:t>
            </a:r>
            <a:r>
              <a:rPr lang="zh-CN" altLang="en-US" dirty="0" smtClean="0">
                <a:effectLst/>
              </a:rPr>
              <a:t>算法</a:t>
            </a:r>
            <a:r>
              <a:rPr lang="en-US" altLang="zh-CN" dirty="0" smtClean="0">
                <a:effectLst/>
              </a:rPr>
              <a:t>——</a:t>
            </a:r>
            <a:r>
              <a:rPr lang="zh-CN" altLang="en-US" dirty="0" smtClean="0">
                <a:effectLst/>
              </a:rPr>
              <a:t>基于四元数的姿态解算</a:t>
            </a:r>
            <a:endParaRPr kumimoji="1" lang="zh-CN" altLang="en-US" dirty="0">
              <a:effectLst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577487"/>
              </p:ext>
            </p:extLst>
          </p:nvPr>
        </p:nvGraphicFramePr>
        <p:xfrm>
          <a:off x="591690" y="1230281"/>
          <a:ext cx="3532909" cy="4452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r:id="rId3" imgW="2800423" imgH="3533659" progId="Visio.Drawing.15">
                  <p:embed/>
                </p:oleObj>
              </mc:Choice>
              <mc:Fallback>
                <p:oleObj r:id="rId3" imgW="2800423" imgH="3533659" progId="Visio.Drawing.1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90" y="1230281"/>
                        <a:ext cx="3532909" cy="4452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701309" y="924874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zh-CN" altLang="en-US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初始化</a:t>
                </a:r>
                <a:r>
                  <a:rPr lang="zh-CN" altLang="zh-CN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四元数：</a:t>
                </a:r>
                <a:endParaRPr lang="zh-CN" altLang="zh-CN" sz="1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66700" algn="just">
                  <a:spcAft>
                    <a:spcPts val="0"/>
                  </a:spcAft>
                </a:pP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设当前的坐标系为机体坐标系，则四元数列向量：</a:t>
                </a:r>
                <a:endParaRPr lang="zh-CN" altLang="zh-CN" sz="1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66700"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1    0    0    0</m:t>
                              </m:r>
                            </m:e>
                          </m:d>
                        </m:e>
                        <m:sup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zh-CN" sz="1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309" y="924874"/>
                <a:ext cx="6096000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800" t="-5960" b="-1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701309" y="1940306"/>
                <a:ext cx="6096000" cy="12477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zh-CN" altLang="en-US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获取</a:t>
                </a:r>
                <a:r>
                  <a:rPr lang="zh-CN" altLang="zh-CN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角速度、加速度：读取</a:t>
                </a:r>
                <a:r>
                  <a:rPr lang="en-US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MPU6050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三轴加速度计和三轴陀螺仪的</a:t>
                </a:r>
                <a:r>
                  <a:rPr lang="zh-CN" altLang="zh-CN" kern="100" dirty="0" smtClean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信号并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经过</a:t>
                </a:r>
                <a:r>
                  <a:rPr lang="en-US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IIR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滤波和窗口滤波滤除振动噪声，得到重力加速度分量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acc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sub>
                    </m:sSub>
                    <m:r>
                      <a:rPr lang="zh-CN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𝑎𝑐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zh-CN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𝑎𝑐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和角速度分量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sub>
                    </m:sSub>
                    <m:r>
                      <a:rPr lang="zh-CN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y</m:t>
                        </m:r>
                      </m:sub>
                    </m:sSub>
                    <m:r>
                      <a:rPr lang="zh-CN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z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309" y="1940306"/>
                <a:ext cx="6096000" cy="1247777"/>
              </a:xfrm>
              <a:prstGeom prst="rect">
                <a:avLst/>
              </a:prstGeom>
              <a:blipFill rotWithShape="0">
                <a:blip r:embed="rId6"/>
                <a:stretch>
                  <a:fillRect l="-800" t="-3902" r="-4600" b="-3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4701309" y="3280185"/>
                <a:ext cx="6096000" cy="6682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zh-CN" altLang="en-US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将</a:t>
                </a:r>
                <a:r>
                  <a:rPr lang="zh-CN" altLang="zh-CN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加速度计测量值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acc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sub>
                    </m:sSub>
                    <m:r>
                      <a:rPr lang="zh-CN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𝑎𝑐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zh-CN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𝑎𝑐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转化为三维的单位向量（归一化）：</a:t>
                </a:r>
                <a:endParaRPr lang="zh-CN" altLang="zh-CN" sz="1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309" y="3280185"/>
                <a:ext cx="6096000" cy="668260"/>
              </a:xfrm>
              <a:prstGeom prst="rect">
                <a:avLst/>
              </a:prstGeom>
              <a:blipFill rotWithShape="0">
                <a:blip r:embed="rId7"/>
                <a:stretch>
                  <a:fillRect l="-800" t="-7273" r="-90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377591" y="3851564"/>
                <a:ext cx="4743435" cy="2560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ac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x</m:t>
                          </m:r>
                        </m:sub>
                      </m:sSub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acc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acc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acc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y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acc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z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fName>
                                <m:e/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ac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y</m:t>
                          </m:r>
                        </m:sub>
                      </m:sSub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acc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y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acc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zh-CN" altLang="zh-CN" i="1" kern="100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acc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y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acc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z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fName>
                                <m:e/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ac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z</m:t>
                          </m:r>
                        </m:sub>
                      </m:sSub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acc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z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acc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x</m:t>
                                  </m:r>
                                </m:sub>
                                <m:sup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acc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y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acc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z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fName>
                                <m:e/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591" y="3851564"/>
                <a:ext cx="4743435" cy="256031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84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IMU</a:t>
            </a:r>
            <a:r>
              <a:rPr lang="zh-CN" altLang="en-US" dirty="0" smtClean="0">
                <a:effectLst/>
              </a:rPr>
              <a:t>算法</a:t>
            </a:r>
            <a:r>
              <a:rPr lang="en-US" altLang="zh-CN" dirty="0" smtClean="0">
                <a:effectLst/>
              </a:rPr>
              <a:t>——</a:t>
            </a:r>
            <a:r>
              <a:rPr lang="zh-CN" altLang="en-US" dirty="0" smtClean="0">
                <a:effectLst/>
              </a:rPr>
              <a:t>基于四元数的姿态解算</a:t>
            </a:r>
            <a:endParaRPr kumimoji="1" lang="zh-CN" alt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66453" y="1219843"/>
                <a:ext cx="508280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zh-CN" altLang="en-US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用</a:t>
                </a:r>
                <a:r>
                  <a:rPr lang="zh-CN" altLang="zh-CN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四元数表示三轴的重力分量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sub>
                    </m:sSub>
                    <m:r>
                      <a:rPr lang="zh-CN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zh-CN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zh-CN" altLang="zh-CN" sz="1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53" y="1219843"/>
                <a:ext cx="5082802" cy="391261"/>
              </a:xfrm>
              <a:prstGeom prst="rect">
                <a:avLst/>
              </a:prstGeom>
              <a:blipFill rotWithShape="0">
                <a:blip r:embed="rId2"/>
                <a:stretch>
                  <a:fillRect l="-1079" t="-12500" r="-360" b="-20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-240146" y="1611104"/>
                <a:ext cx="6096000" cy="9507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=2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=2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sSubSup>
                        <m:sSubSup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sSubSup>
                        <m:sSubSup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sSubSup>
                        <m:sSubSup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146" y="1611104"/>
                <a:ext cx="6096000" cy="950709"/>
              </a:xfrm>
              <a:prstGeom prst="rect">
                <a:avLst/>
              </a:prstGeom>
              <a:blipFill rotWithShape="0">
                <a:blip r:embed="rId3"/>
                <a:stretch>
                  <a:fillRect b="-3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66453" y="2592786"/>
            <a:ext cx="6072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四元数所求重力分量与加速度计测量值的误差值：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-332509" y="2999606"/>
                <a:ext cx="6096000" cy="9891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sym typeface="Wingdings 2" panose="05020102010507070707" pitchFamily="18" charset="2"/>
                            </a:rPr>
                            <m:t>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sym typeface="Wingdings 2" panose="05020102010507070707" pitchFamily="18" charset="2"/>
                            </a:rPr>
                            <m:t>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𝑧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sym typeface="Wingdings 2" panose="05020102010507070707" pitchFamily="18" charset="2"/>
                            </a:rPr>
                            <m:t>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509" y="2999606"/>
                <a:ext cx="6096000" cy="989117"/>
              </a:xfrm>
              <a:prstGeom prst="rect">
                <a:avLst/>
              </a:prstGeom>
              <a:blipFill rotWithShape="0"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389329" y="4026211"/>
                <a:ext cx="5771326" cy="154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在机体坐标系中，加速度计测量的重力加速度分量为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ac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ac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ac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z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；陀螺仪积分后得到的重力向量是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acc>
                          <m:accPr>
                            <m:chr m:val="̇"/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</m:acc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。两者之间的误差，即陀螺仪积分误差。此外，向量间的误差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是用向量积表示，该误差向量仍位于机体坐标系中</a:t>
                </a:r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29" y="4026211"/>
                <a:ext cx="5771326" cy="1546705"/>
              </a:xfrm>
              <a:prstGeom prst="rect">
                <a:avLst/>
              </a:prstGeom>
              <a:blipFill rotWithShape="0">
                <a:blip r:embed="rId5"/>
                <a:stretch>
                  <a:fillRect l="-950" t="-1969" b="-4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266453" y="5691970"/>
            <a:ext cx="4687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所得的误差修正陀螺仪的测量值：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188366" y="1272324"/>
            <a:ext cx="0" cy="4696615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5995554" y="873608"/>
                <a:ext cx="6096000" cy="130696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𝑥𝑖𝑛𝑡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𝑥𝑖𝑛𝑡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 , </m:t>
                          </m:r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Sup>
                        <m:sSubSup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  <m:sup/>
                      </m:sSubSup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sub>
                      </m:sSub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𝑥𝑖𝑛𝑡</m:t>
                          </m:r>
                        </m:sub>
                      </m:sSub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𝑒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𝑦𝑖𝑛𝑡</m:t>
                        </m:r>
                      </m:sub>
                    </m:sSub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𝑦𝑖𝑛𝑡</m:t>
                        </m:r>
                      </m:sub>
                    </m:sSub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𝑒</m:t>
                        </m:r>
                      </m:e>
                      <m:sub>
                        <m:eqArr>
                          <m:eqArr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𝑦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sub>
                      <m:sup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′</m:t>
                        </m:r>
                      </m:sup>
                    </m:sSubSup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sub>
                      <m:sup/>
                    </m:sSubSup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p</m:t>
                        </m:r>
                      </m:sub>
                    </m:sSub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𝑒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sub>
                    </m:sSub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𝑒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𝑦𝑖𝑛𝑡</m:t>
                        </m:r>
                      </m:sub>
                    </m:sSub>
                  </m:oMath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𝑒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𝑧𝑖𝑛𝑡</m:t>
                        </m:r>
                      </m:sub>
                    </m:sSub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𝑧𝑖𝑛𝑡</m:t>
                        </m:r>
                      </m:sub>
                    </m:sSub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𝑒</m:t>
                        </m:r>
                      </m:e>
                      <m:sub>
                        <m:eqArr>
                          <m:eqArr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𝑧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eqArr>
                          <m:eqArr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𝑧</m:t>
                            </m:r>
                          </m:e>
                          <m:e/>
                        </m:eqArr>
                      </m:sub>
                      <m:sup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′</m:t>
                        </m:r>
                      </m:sup>
                    </m:sSubSup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sub>
                      <m:sup/>
                    </m:sSubSup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p</m:t>
                        </m:r>
                      </m:sub>
                    </m:sSub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𝑒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sub>
                    </m:sSub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𝑒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𝑥𝑖𝑛𝑡</m:t>
                        </m:r>
                      </m:sub>
                    </m:sSub>
                  </m:oMath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554" y="873608"/>
                <a:ext cx="6096000" cy="130696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6216078" y="2211775"/>
                <a:ext cx="5743688" cy="394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>
                  <a:spcAft>
                    <a:spcPts val="0"/>
                  </a:spcAft>
                </a:pPr>
                <a:r>
                  <a:rPr lang="zh-CN" altLang="en-US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7</a:t>
                </a:r>
                <a:r>
                  <a:rPr lang="zh-CN" altLang="en-US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kern="100" dirty="0" smtClean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利用</a:t>
                </a:r>
                <a:r>
                  <a:rPr lang="zh-CN" altLang="zh-CN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修正后的陀螺仪值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x</m:t>
                        </m:r>
                      </m:sub>
                    </m:sSub>
                    <m:r>
                      <a:rPr lang="zh-CN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y</m:t>
                        </m:r>
                      </m:sub>
                    </m:sSub>
                    <m:r>
                      <a:rPr lang="zh-CN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z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更新四元数：</a:t>
                </a:r>
                <a:endParaRPr lang="zh-CN" altLang="zh-CN" sz="1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78" y="2211775"/>
                <a:ext cx="5743688" cy="394852"/>
              </a:xfrm>
              <a:prstGeom prst="rect">
                <a:avLst/>
              </a:prstGeom>
              <a:blipFill rotWithShape="0">
                <a:blip r:embed="rId7"/>
                <a:stretch>
                  <a:fillRect l="-955" t="-13846" r="-212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7168748" y="2552970"/>
                <a:ext cx="4060022" cy="3020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748" y="2552970"/>
                <a:ext cx="4060022" cy="30200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0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IMU</a:t>
            </a:r>
            <a:r>
              <a:rPr lang="zh-CN" altLang="en-US" dirty="0" smtClean="0">
                <a:effectLst/>
              </a:rPr>
              <a:t>算法</a:t>
            </a:r>
            <a:r>
              <a:rPr lang="en-US" altLang="zh-CN" dirty="0" smtClean="0">
                <a:effectLst/>
              </a:rPr>
              <a:t>——</a:t>
            </a:r>
            <a:r>
              <a:rPr lang="zh-CN" altLang="en-US" dirty="0" smtClean="0">
                <a:effectLst/>
              </a:rPr>
              <a:t>基于四元数的姿态解算</a:t>
            </a:r>
            <a:endParaRPr kumimoji="1" lang="zh-CN" altLang="en-US" dirty="0">
              <a:effectLst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188366" y="1272324"/>
            <a:ext cx="0" cy="4696615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05918" y="1241772"/>
            <a:ext cx="353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更新后的四元数规范化：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-653739" y="1735491"/>
                <a:ext cx="6096000" cy="35796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en-US" altLang="zh-CN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3739" y="1735491"/>
                <a:ext cx="6096000" cy="35796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539345" y="1241772"/>
            <a:ext cx="52462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得到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新四元数后即完成了一次四元数法姿态融合的运算。将新四元数作为</a:t>
            </a:r>
            <a:endParaRPr lang="zh-CN" altLang="zh-CN" sz="14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下一次四元数运算的初始四元数，再从步骤（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）开始下一次的四元数。最后，将新四元数转化为三个欧拉角：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114472" y="2946026"/>
                <a:ext cx="6096000" cy="1721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𝜙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𝑎𝑟𝑐</m:t>
                      </m:r>
                      <m:func>
                        <m:func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zh-CN" altLang="en-US" i="1" kern="100">
                                          <a:effectLst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微软雅黑" panose="020B0503020204020204" pitchFamily="34" charset="-122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  <m:sub/>
                          </m:sSub>
                        </m:e>
                      </m:func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𝜃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𝑎𝑟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csi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𝑛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−2</m:t>
                          </m:r>
                          <m:d>
                            <m:d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𝑞</m:t>
                              </m:r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𝜙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𝑎𝑟𝑐</m:t>
                      </m:r>
                      <m:func>
                        <m:func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zh-CN" altLang="zh-CN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2</m:t>
                                      </m:r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微软雅黑" panose="020B0503020204020204" pitchFamily="34" charset="-122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  <m:sub/>
                          </m:sSub>
                        </m:e>
                      </m:func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472" y="2946026"/>
                <a:ext cx="6096000" cy="17218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47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遥控模块</a:t>
            </a:r>
            <a:endParaRPr kumimoji="1"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086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遥控模块</a:t>
            </a:r>
            <a:endParaRPr kumimoji="1" lang="zh-CN" altLang="en-US" dirty="0">
              <a:effectLst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972070"/>
              </p:ext>
            </p:extLst>
          </p:nvPr>
        </p:nvGraphicFramePr>
        <p:xfrm>
          <a:off x="1025801" y="1468581"/>
          <a:ext cx="1980635" cy="4438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r:id="rId3" imgW="1238329" imgH="2771816" progId="Visio.Drawing.15">
                  <p:embed/>
                </p:oleObj>
              </mc:Choice>
              <mc:Fallback>
                <p:oleObj r:id="rId3" imgW="1238329" imgH="277181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801" y="1468581"/>
                        <a:ext cx="1980635" cy="44386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3634649" y="2345315"/>
            <a:ext cx="7820891" cy="2685185"/>
          </a:xfrm>
          <a:prstGeom prst="rect">
            <a:avLst/>
          </a:prstGeom>
          <a:noFill/>
          <a:ln w="38100">
            <a:solidFill>
              <a:srgbClr val="61C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400" dirty="0">
                <a:solidFill>
                  <a:srgbClr val="61C09E"/>
                </a:solidFill>
              </a:rPr>
              <a:t>本系统使用商用遥控器富斯</a:t>
            </a:r>
            <a:r>
              <a:rPr lang="en-US" altLang="zh-CN" sz="2400" dirty="0">
                <a:solidFill>
                  <a:srgbClr val="61C09E"/>
                </a:solidFill>
              </a:rPr>
              <a:t>-I6</a:t>
            </a:r>
            <a:r>
              <a:rPr lang="zh-CN" altLang="zh-CN" sz="2400" dirty="0">
                <a:solidFill>
                  <a:srgbClr val="61C09E"/>
                </a:solidFill>
              </a:rPr>
              <a:t>向飞控（</a:t>
            </a:r>
            <a:r>
              <a:rPr lang="en-US" altLang="zh-CN" sz="2400" dirty="0">
                <a:solidFill>
                  <a:srgbClr val="61C09E"/>
                </a:solidFill>
              </a:rPr>
              <a:t>STM32</a:t>
            </a:r>
            <a:r>
              <a:rPr lang="zh-CN" altLang="zh-CN" sz="2400" dirty="0">
                <a:solidFill>
                  <a:srgbClr val="61C09E"/>
                </a:solidFill>
              </a:rPr>
              <a:t>）发送遥控信号，并在飞控一端通过</a:t>
            </a:r>
            <a:r>
              <a:rPr lang="en-US" altLang="zh-CN" sz="2400" dirty="0">
                <a:solidFill>
                  <a:srgbClr val="61C09E"/>
                </a:solidFill>
              </a:rPr>
              <a:t>PWM</a:t>
            </a:r>
            <a:r>
              <a:rPr lang="zh-CN" altLang="zh-CN" sz="2400" dirty="0">
                <a:solidFill>
                  <a:srgbClr val="61C09E"/>
                </a:solidFill>
              </a:rPr>
              <a:t>输入捕获解析并处理该信号，将其转换为所需的期望姿态角（</a:t>
            </a:r>
            <a:r>
              <a:rPr lang="en-US" altLang="zh-CN" sz="2400" dirty="0">
                <a:solidFill>
                  <a:srgbClr val="61C09E"/>
                </a:solidFill>
              </a:rPr>
              <a:t>Pitch</a:t>
            </a:r>
            <a:r>
              <a:rPr lang="zh-CN" altLang="zh-CN" sz="2400" dirty="0">
                <a:solidFill>
                  <a:srgbClr val="61C09E"/>
                </a:solidFill>
              </a:rPr>
              <a:t>、</a:t>
            </a:r>
            <a:r>
              <a:rPr lang="en-US" altLang="zh-CN" sz="2400" dirty="0">
                <a:solidFill>
                  <a:srgbClr val="61C09E"/>
                </a:solidFill>
              </a:rPr>
              <a:t>Roll</a:t>
            </a:r>
            <a:r>
              <a:rPr lang="zh-CN" altLang="zh-CN" sz="2400" dirty="0">
                <a:solidFill>
                  <a:srgbClr val="61C09E"/>
                </a:solidFill>
              </a:rPr>
              <a:t>、</a:t>
            </a:r>
            <a:r>
              <a:rPr lang="en-US" altLang="zh-CN" sz="2400" dirty="0">
                <a:solidFill>
                  <a:srgbClr val="61C09E"/>
                </a:solidFill>
              </a:rPr>
              <a:t>Yaw</a:t>
            </a:r>
            <a:r>
              <a:rPr lang="zh-CN" altLang="zh-CN" sz="2400" dirty="0">
                <a:solidFill>
                  <a:srgbClr val="61C09E"/>
                </a:solidFill>
              </a:rPr>
              <a:t>）和油门信号（</a:t>
            </a:r>
            <a:r>
              <a:rPr lang="en-US" altLang="zh-CN" sz="2400" dirty="0" err="1">
                <a:solidFill>
                  <a:srgbClr val="61C09E"/>
                </a:solidFill>
              </a:rPr>
              <a:t>Thr</a:t>
            </a:r>
            <a:r>
              <a:rPr lang="zh-CN" altLang="zh-CN" sz="2400" dirty="0">
                <a:solidFill>
                  <a:srgbClr val="61C09E"/>
                </a:solidFill>
              </a:rPr>
              <a:t>），最终传递给</a:t>
            </a:r>
            <a:r>
              <a:rPr lang="en-US" altLang="zh-CN" sz="2400" dirty="0">
                <a:solidFill>
                  <a:srgbClr val="61C09E"/>
                </a:solidFill>
              </a:rPr>
              <a:t>PID</a:t>
            </a:r>
            <a:r>
              <a:rPr lang="zh-CN" altLang="zh-CN" sz="2400" dirty="0">
                <a:solidFill>
                  <a:srgbClr val="61C09E"/>
                </a:solidFill>
              </a:rPr>
              <a:t>控制器。</a:t>
            </a:r>
          </a:p>
        </p:txBody>
      </p:sp>
    </p:spTree>
    <p:extLst>
      <p:ext uri="{BB962C8B-B14F-4D97-AF65-F5344CB8AC3E}">
        <p14:creationId xmlns:p14="http://schemas.microsoft.com/office/powerpoint/2010/main" val="21839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信号捕获</a:t>
            </a:r>
            <a:endParaRPr kumimoji="1" lang="zh-CN" altLang="en-US" dirty="0">
              <a:effectLst/>
            </a:endParaRPr>
          </a:p>
        </p:txBody>
      </p:sp>
      <p:pic>
        <p:nvPicPr>
          <p:cNvPr id="5" name="Picture 4534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973" y="1477818"/>
            <a:ext cx="5412508" cy="2997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35007" y="470720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PWM</a:t>
            </a:r>
            <a:r>
              <a:rPr lang="zh-CN" altLang="en-US" dirty="0" smtClean="0">
                <a:latin typeface="+mn-ea"/>
              </a:rPr>
              <a:t>输入捕获测量原理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77181" y="760846"/>
            <a:ext cx="6154601" cy="43156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PWM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捕获原理：</a:t>
            </a:r>
            <a:endParaRPr lang="en-US" altLang="zh-CN" sz="2000" dirty="0" smtClean="0">
              <a:solidFill>
                <a:srgbClr val="61C09E"/>
              </a:solidFill>
              <a:latin typeface="+mn-ea"/>
            </a:endParaRPr>
          </a:p>
          <a:p>
            <a:endParaRPr lang="en-US" altLang="zh-CN" sz="2000" dirty="0" smtClean="0">
              <a:solidFill>
                <a:srgbClr val="61C09E"/>
              </a:solidFill>
              <a:latin typeface="+mn-ea"/>
            </a:endParaRPr>
          </a:p>
          <a:p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PWM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输入捕获即测量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PWM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波形中高电平的脉宽长度（时间），假定定时器工作在向上计数模式</a:t>
            </a:r>
            <a:r>
              <a:rPr lang="zh-CN" altLang="en-US" sz="2000" dirty="0">
                <a:solidFill>
                  <a:srgbClr val="61C09E"/>
                </a:solidFill>
                <a:latin typeface="+mn-ea"/>
              </a:rPr>
              <a:t>，则图中 </a:t>
            </a:r>
            <a:r>
              <a:rPr lang="en-US" altLang="zh-CN" sz="2000" dirty="0">
                <a:solidFill>
                  <a:srgbClr val="61C09E"/>
                </a:solidFill>
                <a:latin typeface="+mn-ea"/>
              </a:rPr>
              <a:t>t1~t2 </a:t>
            </a:r>
            <a:r>
              <a:rPr lang="zh-CN" altLang="en-US" sz="2000" dirty="0">
                <a:solidFill>
                  <a:srgbClr val="61C09E"/>
                </a:solidFill>
                <a:latin typeface="+mn-ea"/>
              </a:rPr>
              <a:t>时间，就是我们需要测量的高电平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时间。</a:t>
            </a:r>
            <a:endParaRPr lang="zh-CN" altLang="en-US" sz="2000" dirty="0">
              <a:solidFill>
                <a:srgbClr val="61C09E"/>
              </a:solidFill>
              <a:latin typeface="+mn-ea"/>
            </a:endParaRPr>
          </a:p>
          <a:p>
            <a:r>
              <a:rPr lang="zh-CN" altLang="en-US" sz="2000" dirty="0">
                <a:solidFill>
                  <a:srgbClr val="61C09E"/>
                </a:solidFill>
                <a:latin typeface="+mn-ea"/>
              </a:rPr>
              <a:t>首先设置定时器通道 </a:t>
            </a:r>
            <a:r>
              <a:rPr lang="en-US" altLang="zh-CN" sz="2000" dirty="0">
                <a:solidFill>
                  <a:srgbClr val="61C09E"/>
                </a:solidFill>
                <a:latin typeface="+mn-ea"/>
              </a:rPr>
              <a:t>x </a:t>
            </a:r>
            <a:r>
              <a:rPr lang="zh-CN" altLang="en-US" sz="2000" dirty="0">
                <a:solidFill>
                  <a:srgbClr val="61C09E"/>
                </a:solidFill>
                <a:latin typeface="+mn-ea"/>
              </a:rPr>
              <a:t>为上升沿捕获，这样，</a:t>
            </a:r>
            <a:r>
              <a:rPr lang="en-US" altLang="zh-CN" sz="2000" dirty="0">
                <a:solidFill>
                  <a:srgbClr val="61C09E"/>
                </a:solidFill>
                <a:latin typeface="+mn-ea"/>
              </a:rPr>
              <a:t>t1 </a:t>
            </a:r>
            <a:r>
              <a:rPr lang="zh-CN" altLang="en-US" sz="2000" dirty="0">
                <a:solidFill>
                  <a:srgbClr val="61C09E"/>
                </a:solidFill>
                <a:latin typeface="+mn-ea"/>
              </a:rPr>
              <a:t>时刻，就会捕获到当前的 </a:t>
            </a:r>
            <a:r>
              <a:rPr lang="en-US" altLang="zh-CN" sz="2000" dirty="0">
                <a:solidFill>
                  <a:srgbClr val="61C09E"/>
                </a:solidFill>
                <a:latin typeface="+mn-ea"/>
              </a:rPr>
              <a:t>CNT </a:t>
            </a:r>
            <a:r>
              <a:rPr lang="zh-CN" altLang="en-US" sz="2000" dirty="0">
                <a:solidFill>
                  <a:srgbClr val="61C09E"/>
                </a:solidFill>
                <a:latin typeface="+mn-ea"/>
              </a:rPr>
              <a:t>值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，保存该值为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CCRx1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，并设置通道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x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为下降沿捕获，这样到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t2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时刻，又会发生捕获事件，得到此时的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CNT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值为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CCRx2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。根据定时器的计数频率，就可计算出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t1~t2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的时间，从而得到高电平脉宽。</a:t>
            </a:r>
            <a:endParaRPr lang="zh-CN" altLang="zh-CN" sz="2000" dirty="0">
              <a:solidFill>
                <a:srgbClr val="61C0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975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>
                <a:effectLst/>
              </a:rPr>
              <a:t>PWM</a:t>
            </a:r>
            <a:r>
              <a:rPr kumimoji="1" lang="zh-CN" altLang="en-US" dirty="0" smtClean="0">
                <a:effectLst/>
              </a:rPr>
              <a:t>信号量映射</a:t>
            </a:r>
            <a:endParaRPr kumimoji="1" lang="zh-CN" altLang="en-US" dirty="0"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0383" y="1196408"/>
            <a:ext cx="7325616" cy="206374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accent4"/>
                </a:solidFill>
                <a:latin typeface="+mn-ea"/>
              </a:rPr>
              <a:t>● 接收机发出的</a:t>
            </a:r>
            <a:r>
              <a:rPr lang="en-US" altLang="zh-CN" sz="2000" dirty="0">
                <a:solidFill>
                  <a:schemeClr val="accent4"/>
                </a:solidFill>
                <a:latin typeface="+mn-ea"/>
              </a:rPr>
              <a:t>PWM</a:t>
            </a:r>
            <a:r>
              <a:rPr lang="zh-CN" altLang="en-US" sz="2000" dirty="0">
                <a:solidFill>
                  <a:schemeClr val="accent4"/>
                </a:solidFill>
                <a:latin typeface="+mn-ea"/>
              </a:rPr>
              <a:t>信号波形周期为</a:t>
            </a:r>
            <a:r>
              <a:rPr lang="en-US" altLang="zh-CN" sz="2000" dirty="0">
                <a:solidFill>
                  <a:schemeClr val="accent4"/>
                </a:solidFill>
                <a:latin typeface="+mn-ea"/>
              </a:rPr>
              <a:t>20ms</a:t>
            </a:r>
            <a:r>
              <a:rPr lang="zh-CN" altLang="en-US" sz="2000" dirty="0">
                <a:solidFill>
                  <a:schemeClr val="accent4"/>
                </a:solidFill>
                <a:latin typeface="+mn-ea"/>
              </a:rPr>
              <a:t>，每个周期中，高电平持续时间（</a:t>
            </a:r>
            <a:r>
              <a:rPr lang="en-US" altLang="zh-CN" sz="2000" dirty="0">
                <a:solidFill>
                  <a:schemeClr val="accent4"/>
                </a:solidFill>
                <a:latin typeface="+mn-ea"/>
              </a:rPr>
              <a:t>PWM</a:t>
            </a:r>
            <a:r>
              <a:rPr lang="zh-CN" altLang="en-US" sz="2000" dirty="0">
                <a:solidFill>
                  <a:schemeClr val="accent4"/>
                </a:solidFill>
                <a:latin typeface="+mn-ea"/>
              </a:rPr>
              <a:t>捕获的目标量）为</a:t>
            </a:r>
            <a:r>
              <a:rPr lang="en-US" altLang="zh-CN" sz="2000" dirty="0">
                <a:solidFill>
                  <a:schemeClr val="accent4"/>
                </a:solidFill>
                <a:latin typeface="+mn-ea"/>
              </a:rPr>
              <a:t>1ms~2ms</a:t>
            </a:r>
            <a:r>
              <a:rPr lang="zh-CN" altLang="en-US" sz="2000" dirty="0">
                <a:solidFill>
                  <a:schemeClr val="accent4"/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accent4"/>
                </a:solidFill>
                <a:latin typeface="+mn-ea"/>
              </a:rPr>
              <a:t>1000us~2000us</a:t>
            </a:r>
            <a:r>
              <a:rPr lang="zh-CN" altLang="en-US" sz="2000" dirty="0">
                <a:solidFill>
                  <a:schemeClr val="accent4"/>
                </a:solidFill>
                <a:latin typeface="+mn-ea"/>
              </a:rPr>
              <a:t>），代表了遥控器的打舵量。其中</a:t>
            </a:r>
            <a:r>
              <a:rPr lang="en-US" altLang="zh-CN" sz="2000" dirty="0">
                <a:solidFill>
                  <a:schemeClr val="accent4"/>
                </a:solidFill>
                <a:latin typeface="+mn-ea"/>
              </a:rPr>
              <a:t>1000</a:t>
            </a:r>
            <a:r>
              <a:rPr lang="zh-CN" altLang="en-US" sz="2000" dirty="0">
                <a:solidFill>
                  <a:schemeClr val="accent4"/>
                </a:solidFill>
                <a:latin typeface="+mn-ea"/>
              </a:rPr>
              <a:t>对应</a:t>
            </a:r>
            <a:r>
              <a:rPr lang="en-US" altLang="zh-CN" sz="2000" dirty="0">
                <a:solidFill>
                  <a:schemeClr val="accent4"/>
                </a:solidFill>
                <a:latin typeface="+mn-ea"/>
              </a:rPr>
              <a:t>0</a:t>
            </a:r>
            <a:r>
              <a:rPr lang="zh-CN" altLang="en-US" sz="2000" dirty="0">
                <a:solidFill>
                  <a:schemeClr val="accent4"/>
                </a:solidFill>
                <a:latin typeface="+mn-ea"/>
              </a:rPr>
              <a:t>油门，</a:t>
            </a:r>
            <a:r>
              <a:rPr lang="en-US" altLang="zh-CN" sz="2000" dirty="0">
                <a:solidFill>
                  <a:schemeClr val="accent4"/>
                </a:solidFill>
                <a:latin typeface="+mn-ea"/>
              </a:rPr>
              <a:t>2000</a:t>
            </a:r>
            <a:r>
              <a:rPr lang="zh-CN" altLang="en-US" sz="2000" dirty="0">
                <a:solidFill>
                  <a:schemeClr val="accent4"/>
                </a:solidFill>
                <a:latin typeface="+mn-ea"/>
              </a:rPr>
              <a:t>对应满油门。</a:t>
            </a:r>
          </a:p>
          <a:p>
            <a:endParaRPr lang="zh-CN" altLang="zh-CN" sz="2400" dirty="0">
              <a:solidFill>
                <a:srgbClr val="61C09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70383" y="3736121"/>
            <a:ext cx="7325616" cy="206374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chemeClr val="accent4"/>
                </a:solidFill>
                <a:latin typeface="+mn-ea"/>
              </a:rPr>
              <a:t>●将捕获到的</a:t>
            </a:r>
            <a:r>
              <a:rPr lang="en-US" altLang="zh-CN" sz="2000" dirty="0" smtClean="0">
                <a:solidFill>
                  <a:schemeClr val="accent4"/>
                </a:solidFill>
                <a:latin typeface="+mn-ea"/>
              </a:rPr>
              <a:t>PWM</a:t>
            </a:r>
            <a:r>
              <a:rPr lang="zh-CN" altLang="en-US" sz="2000" dirty="0" smtClean="0">
                <a:solidFill>
                  <a:schemeClr val="accent4"/>
                </a:solidFill>
                <a:latin typeface="+mn-ea"/>
              </a:rPr>
              <a:t>高电平脉宽映射为对应通道上的期望姿态角度，本系统将</a:t>
            </a:r>
            <a:r>
              <a:rPr lang="en-US" altLang="zh-CN" sz="2000" dirty="0" smtClean="0">
                <a:solidFill>
                  <a:schemeClr val="accent4"/>
                </a:solidFill>
                <a:latin typeface="+mn-ea"/>
              </a:rPr>
              <a:t>1000~2000</a:t>
            </a:r>
            <a:r>
              <a:rPr lang="zh-CN" altLang="en-US" sz="2000" dirty="0" smtClean="0">
                <a:solidFill>
                  <a:schemeClr val="accent4"/>
                </a:solidFill>
                <a:latin typeface="+mn-ea"/>
              </a:rPr>
              <a:t>映射为</a:t>
            </a:r>
            <a:r>
              <a:rPr lang="en-US" altLang="zh-CN" sz="2000" dirty="0" smtClean="0">
                <a:solidFill>
                  <a:schemeClr val="accent4"/>
                </a:solidFill>
                <a:latin typeface="+mn-ea"/>
              </a:rPr>
              <a:t>-25°~25°</a:t>
            </a:r>
            <a:r>
              <a:rPr lang="zh-CN" altLang="en-US" sz="2000" dirty="0">
                <a:solidFill>
                  <a:schemeClr val="accent4"/>
                </a:solidFill>
                <a:latin typeface="+mn-ea"/>
              </a:rPr>
              <a:t>。</a:t>
            </a:r>
            <a:endParaRPr lang="zh-CN" altLang="zh-CN" sz="2400" dirty="0">
              <a:solidFill>
                <a:srgbClr val="61C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9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mtClean="0">
                <a:effectLst/>
              </a:rPr>
              <a:t>PID</a:t>
            </a:r>
            <a:r>
              <a:rPr kumimoji="1" lang="zh-CN" altLang="en-US" smtClean="0">
                <a:effectLst/>
              </a:rPr>
              <a:t>控制</a:t>
            </a:r>
            <a:endParaRPr kumimoji="1"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584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>
                <a:effectLst/>
              </a:rPr>
              <a:t>PID</a:t>
            </a:r>
            <a:r>
              <a:rPr kumimoji="1" lang="zh-CN" altLang="en-US" dirty="0" smtClean="0">
                <a:effectLst/>
              </a:rPr>
              <a:t>控制流程</a:t>
            </a:r>
            <a:endParaRPr kumimoji="1" lang="zh-CN" altLang="en-US" dirty="0">
              <a:effectLst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059841"/>
              </p:ext>
            </p:extLst>
          </p:nvPr>
        </p:nvGraphicFramePr>
        <p:xfrm>
          <a:off x="970382" y="1043248"/>
          <a:ext cx="2541744" cy="4798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r:id="rId3" imgW="1742889" imgH="3305106" progId="Visio.Drawing.15">
                  <p:embed/>
                </p:oleObj>
              </mc:Choice>
              <mc:Fallback>
                <p:oleObj r:id="rId3" imgW="1742889" imgH="33051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382" y="1043248"/>
                        <a:ext cx="2541744" cy="47980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4006734" y="2345315"/>
            <a:ext cx="7448805" cy="2685185"/>
          </a:xfrm>
          <a:prstGeom prst="rect">
            <a:avLst/>
          </a:prstGeom>
          <a:noFill/>
          <a:ln w="38100">
            <a:solidFill>
              <a:srgbClr val="73D2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400" dirty="0" smtClean="0">
                <a:solidFill>
                  <a:srgbClr val="7CAFBC"/>
                </a:solidFill>
              </a:rPr>
              <a:t>在</a:t>
            </a:r>
            <a:r>
              <a:rPr lang="zh-CN" altLang="en-US" sz="2400" dirty="0">
                <a:solidFill>
                  <a:srgbClr val="7CAFBC"/>
                </a:solidFill>
              </a:rPr>
              <a:t>四轴</a:t>
            </a:r>
            <a:r>
              <a:rPr lang="zh-CN" altLang="zh-CN" sz="2400" dirty="0" smtClean="0">
                <a:solidFill>
                  <a:srgbClr val="7CAFBC"/>
                </a:solidFill>
              </a:rPr>
              <a:t>飞行</a:t>
            </a:r>
            <a:r>
              <a:rPr lang="zh-CN" altLang="zh-CN" sz="2400" dirty="0">
                <a:solidFill>
                  <a:srgbClr val="7CAFBC"/>
                </a:solidFill>
              </a:rPr>
              <a:t>的过程中，</a:t>
            </a:r>
            <a:r>
              <a:rPr lang="zh-CN" altLang="zh-CN" sz="2400" dirty="0" smtClean="0">
                <a:solidFill>
                  <a:srgbClr val="7CAFBC"/>
                </a:solidFill>
              </a:rPr>
              <a:t>为了</a:t>
            </a:r>
            <a:r>
              <a:rPr lang="zh-CN" altLang="en-US" sz="2400" dirty="0" smtClean="0">
                <a:solidFill>
                  <a:srgbClr val="7CAFBC"/>
                </a:solidFill>
              </a:rPr>
              <a:t>将当前</a:t>
            </a:r>
            <a:r>
              <a:rPr lang="zh-CN" altLang="zh-CN" sz="2400" dirty="0" smtClean="0">
                <a:solidFill>
                  <a:srgbClr val="7CAFBC"/>
                </a:solidFill>
              </a:rPr>
              <a:t>的</a:t>
            </a:r>
            <a:r>
              <a:rPr lang="zh-CN" altLang="zh-CN" sz="2400" dirty="0">
                <a:solidFill>
                  <a:srgbClr val="7CAFBC"/>
                </a:solidFill>
              </a:rPr>
              <a:t>姿态（姿态解算后的结果），</a:t>
            </a:r>
            <a:r>
              <a:rPr lang="zh-CN" altLang="zh-CN" sz="2400" dirty="0" smtClean="0">
                <a:solidFill>
                  <a:srgbClr val="7CAFBC"/>
                </a:solidFill>
              </a:rPr>
              <a:t>变成</a:t>
            </a:r>
            <a:r>
              <a:rPr lang="zh-CN" altLang="en-US" sz="2400" dirty="0" smtClean="0">
                <a:solidFill>
                  <a:srgbClr val="7CAFBC"/>
                </a:solidFill>
              </a:rPr>
              <a:t>操控者期望的姿态</a:t>
            </a:r>
            <a:r>
              <a:rPr lang="zh-CN" altLang="zh-CN" sz="2400" dirty="0" smtClean="0">
                <a:solidFill>
                  <a:srgbClr val="7CAFBC"/>
                </a:solidFill>
              </a:rPr>
              <a:t>（</a:t>
            </a:r>
            <a:r>
              <a:rPr lang="zh-CN" altLang="zh-CN" sz="2400" dirty="0">
                <a:solidFill>
                  <a:srgbClr val="7CAFBC"/>
                </a:solidFill>
              </a:rPr>
              <a:t>期望姿态角），就需要用</a:t>
            </a:r>
            <a:r>
              <a:rPr lang="en-US" altLang="zh-CN" sz="2400" dirty="0">
                <a:solidFill>
                  <a:srgbClr val="7CAFBC"/>
                </a:solidFill>
              </a:rPr>
              <a:t>PID</a:t>
            </a:r>
            <a:r>
              <a:rPr lang="zh-CN" altLang="zh-CN" sz="2400" dirty="0">
                <a:solidFill>
                  <a:srgbClr val="7CAFBC"/>
                </a:solidFill>
              </a:rPr>
              <a:t>来控制。</a:t>
            </a:r>
            <a:r>
              <a:rPr lang="en-US" altLang="zh-CN" sz="2400" dirty="0">
                <a:solidFill>
                  <a:srgbClr val="7CAFBC"/>
                </a:solidFill>
              </a:rPr>
              <a:t>PID</a:t>
            </a:r>
            <a:r>
              <a:rPr lang="zh-CN" altLang="zh-CN" sz="2400" dirty="0">
                <a:solidFill>
                  <a:srgbClr val="7CAFBC"/>
                </a:solidFill>
              </a:rPr>
              <a:t>是如今应用最广泛的工业控制器，即比例、积分、微分控制器。其作用是利用系统自身的反馈信息，通过与期望值之间的比较实现动态响应，从而控制合适的系统输出，以达到期望的要求。</a:t>
            </a:r>
            <a:endParaRPr lang="zh-CN" altLang="zh-CN" sz="3200" dirty="0">
              <a:solidFill>
                <a:srgbClr val="7CAF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7077076" y="1373996"/>
            <a:ext cx="835026" cy="651828"/>
          </a:xfrm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912101" y="1477335"/>
            <a:ext cx="3234689" cy="445150"/>
          </a:xfrm>
        </p:spPr>
        <p:txBody>
          <a:bodyPr/>
          <a:lstStyle/>
          <a:p>
            <a:r>
              <a:rPr kumimoji="1" lang="zh-CN" altLang="en-US" dirty="0" smtClean="0"/>
              <a:t>整体设计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7077076" y="2208072"/>
            <a:ext cx="835026" cy="651828"/>
          </a:xfrm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7912101" y="2311412"/>
            <a:ext cx="3234689" cy="445150"/>
          </a:xfrm>
        </p:spPr>
        <p:txBody>
          <a:bodyPr/>
          <a:lstStyle/>
          <a:p>
            <a:r>
              <a:rPr kumimoji="1" lang="zh-CN" altLang="en-US" dirty="0" smtClean="0"/>
              <a:t>姿态解算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7077076" y="2964826"/>
            <a:ext cx="835026" cy="651828"/>
          </a:xfrm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7912101" y="3068165"/>
            <a:ext cx="3234689" cy="445150"/>
          </a:xfrm>
        </p:spPr>
        <p:txBody>
          <a:bodyPr/>
          <a:lstStyle/>
          <a:p>
            <a:r>
              <a:rPr kumimoji="1" lang="zh-CN" altLang="en-US" dirty="0" smtClean="0"/>
              <a:t>遥控模块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7077076" y="3798902"/>
            <a:ext cx="835026" cy="651828"/>
          </a:xfrm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/>
          </p:nvPr>
        </p:nvSpPr>
        <p:spPr>
          <a:xfrm>
            <a:off x="7912101" y="3902242"/>
            <a:ext cx="3234689" cy="445150"/>
          </a:xfrm>
        </p:spPr>
        <p:txBody>
          <a:bodyPr/>
          <a:lstStyle/>
          <a:p>
            <a:r>
              <a:rPr kumimoji="1" lang="en-US" altLang="zh-CN" dirty="0" smtClean="0"/>
              <a:t>PID</a:t>
            </a:r>
            <a:r>
              <a:rPr kumimoji="1" lang="zh-CN" altLang="en-US" dirty="0" smtClean="0"/>
              <a:t>控制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/>
          </p:nvPr>
        </p:nvSpPr>
        <p:spPr>
          <a:xfrm>
            <a:off x="7077076" y="4632978"/>
            <a:ext cx="835026" cy="651828"/>
          </a:xfrm>
        </p:spPr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7912101" y="4736318"/>
            <a:ext cx="3234689" cy="445150"/>
          </a:xfrm>
        </p:spPr>
        <p:txBody>
          <a:bodyPr/>
          <a:lstStyle/>
          <a:p>
            <a:r>
              <a:rPr kumimoji="1" lang="zh-CN" altLang="en-US" dirty="0" smtClean="0"/>
              <a:t>上位机</a:t>
            </a:r>
            <a:endParaRPr kumimoji="1" lang="zh-CN" altLang="en-US" dirty="0"/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0"/>
          </p:nvPr>
        </p:nvSpPr>
        <p:spPr>
          <a:xfrm>
            <a:off x="7077075" y="5417860"/>
            <a:ext cx="835026" cy="651828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7912102" y="5417860"/>
            <a:ext cx="3234689" cy="445150"/>
          </a:xfrm>
        </p:spPr>
        <p:txBody>
          <a:bodyPr/>
          <a:lstStyle/>
          <a:p>
            <a:r>
              <a:rPr kumimoji="1" lang="zh-CN" altLang="en-US" dirty="0" smtClean="0"/>
              <a:t>视频演示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>
                <a:effectLst/>
              </a:rPr>
              <a:t>PID</a:t>
            </a:r>
            <a:r>
              <a:rPr kumimoji="1" lang="zh-CN" altLang="en-US" dirty="0" smtClean="0">
                <a:effectLst/>
              </a:rPr>
              <a:t>控制原理</a:t>
            </a:r>
            <a:endParaRPr kumimoji="1" lang="zh-CN" altLang="en-US" dirty="0">
              <a:effectLst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49745" y="16625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990808"/>
              </p:ext>
            </p:extLst>
          </p:nvPr>
        </p:nvGraphicFramePr>
        <p:xfrm>
          <a:off x="258618" y="1662546"/>
          <a:ext cx="5636339" cy="226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r:id="rId3" imgW="6467374" imgH="2590642" progId="Visio.Drawing.15">
                  <p:embed/>
                </p:oleObj>
              </mc:Choice>
              <mc:Fallback>
                <p:oleObj r:id="rId3" imgW="6467374" imgH="259064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18" y="1662546"/>
                        <a:ext cx="5636339" cy="22629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58618" y="1150116"/>
            <a:ext cx="270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●PID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控制器基本结构：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8618" y="4129052"/>
            <a:ext cx="3121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●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位置式模拟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PID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基本公式：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849745" y="4706271"/>
                <a:ext cx="4193392" cy="71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45" y="4706271"/>
                <a:ext cx="4193392" cy="7169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58618" y="5536267"/>
                <a:ext cx="5798257" cy="667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式中，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为控制器比例系数，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为积分系数，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为微分系数。</a:t>
                </a:r>
                <a:endParaRPr lang="zh-CN" altLang="zh-CN" sz="1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18" y="5536267"/>
                <a:ext cx="5798257" cy="667747"/>
              </a:xfrm>
              <a:prstGeom prst="rect">
                <a:avLst/>
              </a:prstGeom>
              <a:blipFill rotWithShape="0">
                <a:blip r:embed="rId6"/>
                <a:stretch>
                  <a:fillRect l="-840" t="-7273" r="-84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056875" y="876301"/>
            <a:ext cx="6069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●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由于计算机控制是一种采样控制，它只能根据采样的偏差计算控制量，而不能像模拟量那样连续输出控制量进行连续控制，所以需要对模拟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PID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的积分和微分进行离散化处理，从而形成数字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PID</a:t>
            </a: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公式：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427049" y="2329382"/>
                <a:ext cx="5328958" cy="667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049" y="2329382"/>
                <a:ext cx="5328958" cy="6678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6056875" y="3199297"/>
            <a:ext cx="270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●PID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调节规律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89897" y="3690612"/>
            <a:ext cx="6036284" cy="2281104"/>
          </a:xfrm>
          <a:prstGeom prst="rect">
            <a:avLst/>
          </a:prstGeom>
          <a:noFill/>
          <a:ln w="38100">
            <a:solidFill>
              <a:srgbClr val="73D2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7CAFBC"/>
                </a:solidFill>
                <a:latin typeface="+mn-ea"/>
              </a:rPr>
              <a:t>比例调节的作用可理解为：通过采集信号的负反馈，求得系统输出值与期望值的偏差，经过比例换算得出系统输出控制量从而消除系统输出误差。比例系数</a:t>
            </a:r>
            <a:r>
              <a:rPr lang="en-US" altLang="zh-CN" sz="1600" dirty="0" err="1" smtClean="0">
                <a:solidFill>
                  <a:srgbClr val="7CAFBC"/>
                </a:solidFill>
                <a:latin typeface="+mn-ea"/>
              </a:rPr>
              <a:t>Kp</a:t>
            </a:r>
            <a:r>
              <a:rPr lang="zh-CN" altLang="en-US" sz="1600" dirty="0" smtClean="0">
                <a:solidFill>
                  <a:srgbClr val="7CAFBC"/>
                </a:solidFill>
                <a:latin typeface="+mn-ea"/>
              </a:rPr>
              <a:t>决定</a:t>
            </a:r>
            <a:r>
              <a:rPr lang="zh-CN" altLang="en-US" sz="1600" dirty="0">
                <a:solidFill>
                  <a:srgbClr val="7CAFBC"/>
                </a:solidFill>
                <a:latin typeface="+mn-ea"/>
              </a:rPr>
              <a:t>了减少偏差得速度，</a:t>
            </a:r>
            <a:r>
              <a:rPr lang="en-US" altLang="zh-CN" sz="1600" dirty="0" err="1" smtClean="0">
                <a:solidFill>
                  <a:srgbClr val="7CAFBC"/>
                </a:solidFill>
                <a:latin typeface="+mn-ea"/>
              </a:rPr>
              <a:t>K</a:t>
            </a:r>
            <a:r>
              <a:rPr lang="en-US" altLang="zh-CN" sz="1600" dirty="0" err="1">
                <a:solidFill>
                  <a:srgbClr val="7CAFBC"/>
                </a:solidFill>
                <a:latin typeface="+mn-ea"/>
              </a:rPr>
              <a:t>p</a:t>
            </a:r>
            <a:r>
              <a:rPr lang="zh-CN" altLang="en-US" sz="1600" dirty="0" smtClean="0">
                <a:solidFill>
                  <a:srgbClr val="7CAFBC"/>
                </a:solidFill>
                <a:latin typeface="+mn-ea"/>
              </a:rPr>
              <a:t>越</a:t>
            </a:r>
            <a:r>
              <a:rPr lang="zh-CN" altLang="en-US" sz="1600" dirty="0">
                <a:solidFill>
                  <a:srgbClr val="7CAFBC"/>
                </a:solidFill>
                <a:latin typeface="+mn-ea"/>
              </a:rPr>
              <a:t>大偏差减少得越快，但容易引起系统超调，使系统产生振荡；而若减小</a:t>
            </a:r>
            <a:r>
              <a:rPr lang="en-US" altLang="zh-CN" sz="1600" dirty="0" err="1" smtClean="0">
                <a:solidFill>
                  <a:srgbClr val="7CAFBC"/>
                </a:solidFill>
                <a:latin typeface="+mn-ea"/>
              </a:rPr>
              <a:t>K</a:t>
            </a:r>
            <a:r>
              <a:rPr lang="en-US" altLang="zh-CN" sz="1600" dirty="0" err="1">
                <a:solidFill>
                  <a:srgbClr val="7CAFBC"/>
                </a:solidFill>
                <a:latin typeface="+mn-ea"/>
              </a:rPr>
              <a:t>p</a:t>
            </a:r>
            <a:r>
              <a:rPr lang="zh-CN" altLang="en-US" sz="1600" dirty="0" smtClean="0">
                <a:solidFill>
                  <a:srgbClr val="7CAFBC"/>
                </a:solidFill>
                <a:latin typeface="+mn-ea"/>
              </a:rPr>
              <a:t>值</a:t>
            </a:r>
            <a:r>
              <a:rPr lang="zh-CN" altLang="en-US" sz="1600" dirty="0">
                <a:solidFill>
                  <a:srgbClr val="7CAFBC"/>
                </a:solidFill>
                <a:latin typeface="+mn-ea"/>
              </a:rPr>
              <a:t>，调节得速度也相应变慢。积分控制是对积累得偏差进行调节，其目的是使累计偏差为零。积分控制效果与偏差的大小和偏差持续的时间相关。微分控制即控制误差的变化率，控制误差的变化趋势，起到提前修正误差的作用，同时提高系统输出响应的快速性，减小系统超调量。</a:t>
            </a:r>
            <a:endParaRPr lang="zh-CN" altLang="zh-CN" sz="1600" dirty="0">
              <a:solidFill>
                <a:srgbClr val="7CAFBC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21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串级</a:t>
            </a:r>
            <a:r>
              <a:rPr kumimoji="1" lang="en-US" altLang="zh-CN" dirty="0" smtClean="0">
                <a:effectLst/>
              </a:rPr>
              <a:t>PID</a:t>
            </a:r>
            <a:r>
              <a:rPr kumimoji="1" lang="zh-CN" altLang="en-US" dirty="0">
                <a:effectLst/>
              </a:rPr>
              <a:t>原理图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222649"/>
              </p:ext>
            </p:extLst>
          </p:nvPr>
        </p:nvGraphicFramePr>
        <p:xfrm>
          <a:off x="10154" y="1958111"/>
          <a:ext cx="12181846" cy="268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r:id="rId3" imgW="5943524" imgH="1304986" progId="Visio.Drawing.15">
                  <p:embed/>
                </p:oleObj>
              </mc:Choice>
              <mc:Fallback>
                <p:oleObj r:id="rId3" imgW="5943524" imgH="1304986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54" y="1958111"/>
                        <a:ext cx="12181846" cy="2683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811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</a:rPr>
              <a:t>四</a:t>
            </a:r>
            <a:r>
              <a:rPr kumimoji="1" lang="zh-CN" altLang="en-US" dirty="0" smtClean="0">
                <a:effectLst/>
              </a:rPr>
              <a:t>轴电机定义</a:t>
            </a:r>
            <a:endParaRPr kumimoji="1" lang="zh-CN" altLang="en-US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07" y="1215538"/>
            <a:ext cx="5168097" cy="388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>
                <a:effectLst/>
              </a:rPr>
              <a:t>PID</a:t>
            </a:r>
            <a:r>
              <a:rPr kumimoji="1" lang="zh-CN" altLang="en-US" dirty="0" smtClean="0">
                <a:effectLst/>
              </a:rPr>
              <a:t>控制规律</a:t>
            </a:r>
            <a:endParaRPr kumimoji="1" lang="zh-CN" altLang="en-US" dirty="0">
              <a:effectLst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455701"/>
              </p:ext>
            </p:extLst>
          </p:nvPr>
        </p:nvGraphicFramePr>
        <p:xfrm>
          <a:off x="970383" y="1461772"/>
          <a:ext cx="10408053" cy="43133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6663">
                  <a:extLst>
                    <a:ext uri="{9D8B030D-6E8A-4147-A177-3AD203B41FA5}">
                      <a16:colId xmlns:a16="http://schemas.microsoft.com/office/drawing/2014/main" xmlns="" val="1612611528"/>
                    </a:ext>
                  </a:extLst>
                </a:gridCol>
                <a:gridCol w="1569424">
                  <a:extLst>
                    <a:ext uri="{9D8B030D-6E8A-4147-A177-3AD203B41FA5}">
                      <a16:colId xmlns:a16="http://schemas.microsoft.com/office/drawing/2014/main" xmlns="" val="750088791"/>
                    </a:ext>
                  </a:extLst>
                </a:gridCol>
                <a:gridCol w="1571271">
                  <a:extLst>
                    <a:ext uri="{9D8B030D-6E8A-4147-A177-3AD203B41FA5}">
                      <a16:colId xmlns:a16="http://schemas.microsoft.com/office/drawing/2014/main" xmlns="" val="3620457942"/>
                    </a:ext>
                  </a:extLst>
                </a:gridCol>
                <a:gridCol w="1569424">
                  <a:extLst>
                    <a:ext uri="{9D8B030D-6E8A-4147-A177-3AD203B41FA5}">
                      <a16:colId xmlns:a16="http://schemas.microsoft.com/office/drawing/2014/main" xmlns="" val="2172744278"/>
                    </a:ext>
                  </a:extLst>
                </a:gridCol>
                <a:gridCol w="1571271">
                  <a:extLst>
                    <a:ext uri="{9D8B030D-6E8A-4147-A177-3AD203B41FA5}">
                      <a16:colId xmlns:a16="http://schemas.microsoft.com/office/drawing/2014/main" xmlns="" val="23580318"/>
                    </a:ext>
                  </a:extLst>
                </a:gridCol>
              </a:tblGrid>
              <a:tr h="8626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590550" algn="l"/>
                        </a:tabLst>
                      </a:pPr>
                      <a:r>
                        <a:rPr lang="en-US" sz="2400" kern="100" dirty="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	</a:t>
                      </a:r>
                      <a:r>
                        <a:rPr lang="zh-CN" sz="2400" kern="100" dirty="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电机序号</a:t>
                      </a:r>
                    </a:p>
                    <a:p>
                      <a:pPr indent="266700" algn="just">
                        <a:spcAft>
                          <a:spcPts val="0"/>
                        </a:spcAft>
                        <a:tabLst>
                          <a:tab pos="723900" algn="l"/>
                        </a:tabLst>
                      </a:pPr>
                      <a:r>
                        <a:rPr lang="zh-CN" sz="2400" kern="100" dirty="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姿态</a:t>
                      </a:r>
                      <a:endParaRPr lang="zh-CN" sz="2400" kern="100" dirty="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M1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M2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M3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M4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01285285"/>
                  </a:ext>
                </a:extLst>
              </a:tr>
              <a:tr h="431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正俯仰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9908751"/>
                  </a:ext>
                </a:extLst>
              </a:tr>
              <a:tr h="431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负俯仰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 dirty="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9988217"/>
                  </a:ext>
                </a:extLst>
              </a:tr>
              <a:tr h="431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正横滚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8157838"/>
                  </a:ext>
                </a:extLst>
              </a:tr>
              <a:tr h="431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负横滚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38284114"/>
                  </a:ext>
                </a:extLst>
              </a:tr>
              <a:tr h="431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正偏航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69879022"/>
                  </a:ext>
                </a:extLst>
              </a:tr>
              <a:tr h="431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负偏航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8173"/>
                  </a:ext>
                </a:extLst>
              </a:tr>
              <a:tr h="431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上升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52471149"/>
                  </a:ext>
                </a:extLst>
              </a:tr>
              <a:tr h="431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下降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73D2E8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2400" kern="100" dirty="0">
                        <a:solidFill>
                          <a:srgbClr val="73D2E8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9565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3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串级</a:t>
            </a:r>
            <a:r>
              <a:rPr kumimoji="1" lang="en-US" altLang="zh-CN" dirty="0" smtClean="0">
                <a:effectLst/>
              </a:rPr>
              <a:t>PID</a:t>
            </a:r>
            <a:r>
              <a:rPr kumimoji="1" lang="zh-CN" altLang="en-US" dirty="0" smtClean="0">
                <a:effectLst/>
              </a:rPr>
              <a:t>调试</a:t>
            </a:r>
            <a:endParaRPr kumimoji="1" lang="en-US" altLang="zh-CN" dirty="0" smtClean="0">
              <a:effectLst/>
            </a:endParaRPr>
          </a:p>
        </p:txBody>
      </p:sp>
      <p:pic>
        <p:nvPicPr>
          <p:cNvPr id="5" name="图片 4" descr="C:\Users\GG\Desktop\四轴\PID控制\烤四轴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97366" y="1662664"/>
            <a:ext cx="3336059" cy="4448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GG\Desktop\四轴\PID控制\烤四轴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55" y="2218958"/>
            <a:ext cx="4453992" cy="33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841073" y="1347574"/>
            <a:ext cx="491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+mn-ea"/>
              </a:rPr>
              <a:t>硬件调试平台搭建  </a:t>
            </a:r>
            <a:r>
              <a:rPr lang="en-US" altLang="zh-CN" sz="2400" dirty="0" smtClean="0">
                <a:solidFill>
                  <a:srgbClr val="00B050"/>
                </a:solidFill>
                <a:latin typeface="+mn-ea"/>
              </a:rPr>
              <a:t>——</a:t>
            </a:r>
            <a:r>
              <a:rPr lang="zh-CN" altLang="en-US" sz="2400" dirty="0" smtClean="0">
                <a:solidFill>
                  <a:srgbClr val="00B050"/>
                </a:solidFill>
                <a:latin typeface="+mn-ea"/>
              </a:rPr>
              <a:t>“烤四轴”</a:t>
            </a:r>
            <a:endParaRPr lang="zh-CN" altLang="en-US" sz="2400" dirty="0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758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串级</a:t>
            </a:r>
            <a:r>
              <a:rPr kumimoji="1" lang="en-US" altLang="zh-CN" dirty="0" smtClean="0">
                <a:effectLst/>
              </a:rPr>
              <a:t>PID</a:t>
            </a:r>
            <a:r>
              <a:rPr kumimoji="1" lang="zh-CN" altLang="en-US" dirty="0" smtClean="0">
                <a:effectLst/>
              </a:rPr>
              <a:t>调试</a:t>
            </a:r>
            <a:endParaRPr kumimoji="1" lang="en-US" altLang="zh-CN" dirty="0" smtClean="0"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1073" y="1669342"/>
            <a:ext cx="10990709" cy="4306585"/>
          </a:xfrm>
          <a:prstGeom prst="rect">
            <a:avLst/>
          </a:prstGeom>
          <a:noFill/>
          <a:ln w="38100">
            <a:solidFill>
              <a:srgbClr val="73D2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本系统遵循“先内环，后外环”的调试原则，具体调试方法如下：</a:t>
            </a:r>
          </a:p>
          <a:p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①估计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大概的起飞油门，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PID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参数调整需要在四轴的起飞油门基础上进行，否则“烤四轴”调试稳定了，在实际飞行时可能产生震荡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。</a:t>
            </a:r>
            <a:endParaRPr lang="zh-CN" altLang="en-US" sz="1600" dirty="0">
              <a:solidFill>
                <a:srgbClr val="00B050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②更改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程序结构，将外环去掉，将遥控器的打舵量作为内环的期望值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。</a:t>
            </a:r>
            <a:endParaRPr lang="zh-CN" altLang="en-US" sz="1600" dirty="0">
              <a:solidFill>
                <a:srgbClr val="00B050"/>
              </a:solidFill>
              <a:latin typeface="+mn-ea"/>
            </a:endParaRPr>
          </a:p>
          <a:p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③将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内环的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I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、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D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置零，从零逐渐增大内环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P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，当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P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较小时，表现为很“软”，四轴倾斜后会因重力下落而无法用遥控修正；当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P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较为合适时，四轴能较好地对打舵进行响应，且震荡较小。当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P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过大时，会因超调在平衡位置震荡并逐渐发散。</a:t>
            </a:r>
          </a:p>
          <a:p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④加上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I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，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I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能消除静态误差。具体表现为：当遥控打舵量居中时，将四轴处于偏离平衡位置某一角度，四轴能克服重力不会继续下落。从零开始增大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I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，能达到前述效果即可，建议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I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越小越好，因为过大的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I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会容易产生积分超调而导致四轴震荡，使其稳定性下降。</a:t>
            </a:r>
          </a:p>
          <a:p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⑤调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好内环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P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、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I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后，还原程序结构，将外环加上，且将外环所有参数置零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。</a:t>
            </a:r>
          </a:p>
          <a:p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⑥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人为对处于平衡位置的四轴进行干扰，若突加干扰时，四轴回中时会产生较大的震荡，则可以考虑加入内环</a:t>
            </a:r>
            <a:r>
              <a:rPr lang="en-US" altLang="zh-CN" sz="1600" dirty="0" smtClean="0">
                <a:solidFill>
                  <a:srgbClr val="00B050"/>
                </a:solidFill>
                <a:latin typeface="+mn-ea"/>
              </a:rPr>
              <a:t>D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，从零增大</a:t>
            </a:r>
            <a:r>
              <a:rPr lang="en-US" altLang="zh-CN" sz="1600" dirty="0" smtClean="0">
                <a:solidFill>
                  <a:srgbClr val="00B050"/>
                </a:solidFill>
                <a:latin typeface="+mn-ea"/>
              </a:rPr>
              <a:t>D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，表现为抑制回中时产生的震荡能力加强，但当</a:t>
            </a:r>
            <a:r>
              <a:rPr lang="en-US" altLang="zh-CN" sz="1600" dirty="0" smtClean="0">
                <a:solidFill>
                  <a:srgbClr val="00B050"/>
                </a:solidFill>
                <a:latin typeface="+mn-ea"/>
              </a:rPr>
              <a:t>D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过大时，会在</a:t>
            </a:r>
            <a:r>
              <a:rPr lang="en-US" altLang="zh-CN" sz="1600" dirty="0" smtClean="0">
                <a:solidFill>
                  <a:srgbClr val="00B050"/>
                </a:solidFill>
                <a:latin typeface="+mn-ea"/>
              </a:rPr>
              <a:t>Roll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、</a:t>
            </a:r>
            <a:r>
              <a:rPr lang="en-US" altLang="zh-CN" sz="1600" dirty="0" smtClean="0">
                <a:solidFill>
                  <a:srgbClr val="00B050"/>
                </a:solidFill>
                <a:latin typeface="+mn-ea"/>
              </a:rPr>
              <a:t>Pitch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混合控制时发生“抽搐”现象。</a:t>
            </a:r>
          </a:p>
          <a:p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⑦内环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参数整定完毕后，开始整定</a:t>
            </a:r>
            <a:r>
              <a:rPr lang="zh-CN" altLang="en-US" sz="1600" dirty="0" smtClean="0">
                <a:solidFill>
                  <a:srgbClr val="00B050"/>
                </a:solidFill>
                <a:latin typeface="+mn-ea"/>
              </a:rPr>
              <a:t>外环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参数，外环参数只有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P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。外环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P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表现为四轴对遥控打舵响应的灵活程度，当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P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较小时，灵活性较低，响应较慢；当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P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较大时，灵活性较高，响应快速；当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P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过大时，四轴容易产生超调并震荡。</a:t>
            </a:r>
          </a:p>
          <a:p>
            <a:endParaRPr lang="zh-CN" altLang="zh-CN" sz="3200" dirty="0">
              <a:solidFill>
                <a:srgbClr val="7CAFBC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946" y="1092789"/>
            <a:ext cx="491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+mn-ea"/>
              </a:rPr>
              <a:t>PID</a:t>
            </a:r>
            <a:r>
              <a:rPr lang="zh-CN" altLang="en-US" sz="2400" dirty="0" smtClean="0">
                <a:solidFill>
                  <a:srgbClr val="00B050"/>
                </a:solidFill>
                <a:latin typeface="+mn-ea"/>
              </a:rPr>
              <a:t>参数整定流程：</a:t>
            </a:r>
            <a:endParaRPr lang="zh-CN" altLang="en-US" sz="2400" dirty="0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512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</a:rPr>
              <a:t>上位</a:t>
            </a:r>
            <a:r>
              <a:rPr kumimoji="1" lang="zh-CN" altLang="en-US" dirty="0" smtClean="0">
                <a:effectLst/>
              </a:rPr>
              <a:t>机</a:t>
            </a:r>
            <a:endParaRPr kumimoji="1"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201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上位机通信</a:t>
            </a:r>
            <a:endParaRPr kumimoji="1" lang="zh-CN" altLang="en-US" dirty="0">
              <a:effectLst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70383" y="3075708"/>
            <a:ext cx="10064762" cy="2349469"/>
          </a:xfrm>
          <a:prstGeom prst="rect">
            <a:avLst/>
          </a:prstGeom>
          <a:noFill/>
          <a:ln w="38100">
            <a:solidFill>
              <a:srgbClr val="7CA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rgbClr val="7CAFBC"/>
                </a:solidFill>
              </a:rPr>
              <a:t>上位机是指可以直接发出操控命令的计算机，一般是通过计算机在屏幕上显示各种信号变化。下位机是直接控制设备获取设备状况的计算机，在这里就是设计的四轴飞行器。上位机发出的命令首先给下位机，下位机再根据此命令解释成相应时序信号直接控制相应设备。</a:t>
            </a:r>
            <a:endParaRPr kumimoji="1" lang="zh-CN" altLang="en-US" sz="2400" dirty="0">
              <a:solidFill>
                <a:srgbClr val="7CAFBC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70383" y="15447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540448" y="1503651"/>
            <a:ext cx="140121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051961"/>
              </p:ext>
            </p:extLst>
          </p:nvPr>
        </p:nvGraphicFramePr>
        <p:xfrm>
          <a:off x="970383" y="1411258"/>
          <a:ext cx="10006511" cy="89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r:id="rId4" imgW="7667501" imgH="695513" progId="Visio.Drawing.15">
                  <p:embed/>
                </p:oleObj>
              </mc:Choice>
              <mc:Fallback>
                <p:oleObj r:id="rId4" imgW="7667501" imgH="695513" progId="Visio.Drawing.15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383" y="1411258"/>
                        <a:ext cx="10006511" cy="898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972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上位</a:t>
            </a:r>
            <a:r>
              <a:rPr kumimoji="1" lang="zh-CN" altLang="en-US" dirty="0" smtClean="0">
                <a:effectLst/>
              </a:rPr>
              <a:t>机</a:t>
            </a:r>
            <a:r>
              <a:rPr kumimoji="1" lang="zh-CN" altLang="en-US" dirty="0" smtClean="0">
                <a:effectLst/>
              </a:rPr>
              <a:t>功能实现</a:t>
            </a:r>
            <a:endParaRPr kumimoji="1" lang="zh-CN" altLang="en-US" dirty="0">
              <a:effectLst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70383" y="1403926"/>
            <a:ext cx="10750562" cy="4027056"/>
          </a:xfrm>
          <a:prstGeom prst="rect">
            <a:avLst/>
          </a:prstGeom>
          <a:noFill/>
          <a:ln w="38100">
            <a:solidFill>
              <a:srgbClr val="7CA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rgbClr val="7CAFBC"/>
                </a:solidFill>
              </a:rPr>
              <a:t>本系统通过上位机实现了以下功能：</a:t>
            </a:r>
            <a:endParaRPr lang="en-US" altLang="zh-CN" sz="2400" dirty="0" smtClean="0">
              <a:solidFill>
                <a:srgbClr val="7CAFBC"/>
              </a:solidFill>
            </a:endParaRPr>
          </a:p>
          <a:p>
            <a:r>
              <a:rPr kumimoji="1" lang="zh-CN" altLang="en-US" sz="2400" dirty="0">
                <a:solidFill>
                  <a:srgbClr val="7CAFBC"/>
                </a:solidFill>
              </a:rPr>
              <a:t>①实时显示飞控的姿态</a:t>
            </a:r>
            <a:r>
              <a:rPr kumimoji="1" lang="zh-CN" altLang="en-US" sz="2400" dirty="0" smtClean="0">
                <a:solidFill>
                  <a:srgbClr val="7CAFBC"/>
                </a:solidFill>
              </a:rPr>
              <a:t>信息</a:t>
            </a:r>
            <a:endParaRPr kumimoji="1" lang="en-US" altLang="zh-CN" sz="2400" dirty="0" smtClean="0">
              <a:solidFill>
                <a:srgbClr val="7CAFBC"/>
              </a:solidFill>
            </a:endParaRPr>
          </a:p>
          <a:p>
            <a:r>
              <a:rPr kumimoji="1" lang="zh-CN" altLang="en-US" sz="2400" dirty="0">
                <a:solidFill>
                  <a:srgbClr val="7CAFBC"/>
                </a:solidFill>
              </a:rPr>
              <a:t>②实时显示各传感器的数据采集</a:t>
            </a:r>
            <a:r>
              <a:rPr kumimoji="1" lang="zh-CN" altLang="en-US" sz="2400" dirty="0" smtClean="0">
                <a:solidFill>
                  <a:srgbClr val="7CAFBC"/>
                </a:solidFill>
              </a:rPr>
              <a:t>信息</a:t>
            </a:r>
            <a:endParaRPr kumimoji="1" lang="en-US" altLang="zh-CN" sz="2400" dirty="0" smtClean="0">
              <a:solidFill>
                <a:srgbClr val="7CAFBC"/>
              </a:solidFill>
            </a:endParaRPr>
          </a:p>
          <a:p>
            <a:r>
              <a:rPr kumimoji="1" lang="zh-CN" altLang="en-US" sz="2400" dirty="0">
                <a:solidFill>
                  <a:srgbClr val="7CAFBC"/>
                </a:solidFill>
              </a:rPr>
              <a:t>③实时显示电机控制</a:t>
            </a:r>
            <a:r>
              <a:rPr kumimoji="1" lang="zh-CN" altLang="en-US" sz="2400" dirty="0" smtClean="0">
                <a:solidFill>
                  <a:srgbClr val="7CAFBC"/>
                </a:solidFill>
              </a:rPr>
              <a:t>信息</a:t>
            </a:r>
            <a:endParaRPr kumimoji="1" lang="en-US" altLang="zh-CN" sz="2400" dirty="0" smtClean="0">
              <a:solidFill>
                <a:srgbClr val="7CAFBC"/>
              </a:solidFill>
            </a:endParaRPr>
          </a:p>
          <a:p>
            <a:r>
              <a:rPr kumimoji="1" lang="zh-CN" altLang="en-US" sz="2400" dirty="0">
                <a:solidFill>
                  <a:srgbClr val="7CAFBC"/>
                </a:solidFill>
              </a:rPr>
              <a:t>④实时显示遥控器的控制</a:t>
            </a:r>
            <a:r>
              <a:rPr kumimoji="1" lang="zh-CN" altLang="en-US" sz="2400" dirty="0" smtClean="0">
                <a:solidFill>
                  <a:srgbClr val="7CAFBC"/>
                </a:solidFill>
              </a:rPr>
              <a:t>信息</a:t>
            </a:r>
            <a:endParaRPr kumimoji="1" lang="en-US" altLang="zh-CN" sz="2400" dirty="0" smtClean="0">
              <a:solidFill>
                <a:srgbClr val="7CAFBC"/>
              </a:solidFill>
            </a:endParaRPr>
          </a:p>
          <a:p>
            <a:r>
              <a:rPr kumimoji="1" lang="zh-CN" altLang="en-US" sz="2400" dirty="0">
                <a:solidFill>
                  <a:srgbClr val="7CAFBC"/>
                </a:solidFill>
              </a:rPr>
              <a:t>⑤读取飞控当前</a:t>
            </a:r>
            <a:r>
              <a:rPr kumimoji="1" lang="en-US" altLang="zh-CN" sz="2400" dirty="0">
                <a:solidFill>
                  <a:srgbClr val="7CAFBC"/>
                </a:solidFill>
              </a:rPr>
              <a:t>PID</a:t>
            </a:r>
            <a:r>
              <a:rPr kumimoji="1" lang="zh-CN" altLang="en-US" sz="2400" dirty="0" smtClean="0">
                <a:solidFill>
                  <a:srgbClr val="7CAFBC"/>
                </a:solidFill>
              </a:rPr>
              <a:t>参数</a:t>
            </a:r>
            <a:endParaRPr kumimoji="1" lang="en-US" altLang="zh-CN" sz="2400" dirty="0" smtClean="0">
              <a:solidFill>
                <a:srgbClr val="7CAFBC"/>
              </a:solidFill>
            </a:endParaRPr>
          </a:p>
          <a:p>
            <a:r>
              <a:rPr kumimoji="1" lang="zh-CN" altLang="en-US" sz="2400" dirty="0">
                <a:solidFill>
                  <a:srgbClr val="7CAFBC"/>
                </a:solidFill>
              </a:rPr>
              <a:t>⑥向飞控发送</a:t>
            </a:r>
            <a:r>
              <a:rPr kumimoji="1" lang="en-US" altLang="zh-CN" sz="2400" dirty="0">
                <a:solidFill>
                  <a:srgbClr val="7CAFBC"/>
                </a:solidFill>
              </a:rPr>
              <a:t>PID</a:t>
            </a:r>
            <a:r>
              <a:rPr kumimoji="1" lang="zh-CN" altLang="en-US" sz="2400" dirty="0">
                <a:solidFill>
                  <a:srgbClr val="7CAFBC"/>
                </a:solidFill>
              </a:rPr>
              <a:t>参数设置</a:t>
            </a:r>
            <a:r>
              <a:rPr kumimoji="1" lang="zh-CN" altLang="en-US" sz="2400" dirty="0" smtClean="0">
                <a:solidFill>
                  <a:srgbClr val="7CAFBC"/>
                </a:solidFill>
              </a:rPr>
              <a:t>信息</a:t>
            </a:r>
            <a:endParaRPr kumimoji="1" lang="en-US" altLang="zh-CN" sz="2400" dirty="0" smtClean="0">
              <a:solidFill>
                <a:srgbClr val="7CAFBC"/>
              </a:solidFill>
            </a:endParaRPr>
          </a:p>
          <a:p>
            <a:r>
              <a:rPr kumimoji="1" lang="zh-CN" altLang="en-US" sz="2400" dirty="0">
                <a:solidFill>
                  <a:srgbClr val="7CAFBC"/>
                </a:solidFill>
              </a:rPr>
              <a:t>⑦向飞控发送各传感器校准命令</a:t>
            </a:r>
            <a:endParaRPr kumimoji="1" lang="zh-CN" altLang="en-US" sz="2400" dirty="0">
              <a:solidFill>
                <a:srgbClr val="7CAFBC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70383" y="15447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49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上位</a:t>
            </a:r>
            <a:r>
              <a:rPr kumimoji="1" lang="zh-CN" altLang="en-US" dirty="0" smtClean="0">
                <a:effectLst/>
              </a:rPr>
              <a:t>机使用效果</a:t>
            </a:r>
            <a:endParaRPr kumimoji="1" lang="zh-CN" altLang="en-US" dirty="0">
              <a:effectLst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70383" y="15447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2" y="1002521"/>
            <a:ext cx="8358910" cy="50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7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effectLst/>
        </p:spPr>
        <p:txBody>
          <a:bodyPr/>
          <a:lstStyle/>
          <a:p>
            <a:r>
              <a:rPr kumimoji="1" lang="zh-CN" altLang="en-US" dirty="0" smtClean="0">
                <a:effectLst/>
              </a:rPr>
              <a:t>整体设计</a:t>
            </a:r>
            <a:endParaRPr kumimoji="1"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76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上位</a:t>
            </a:r>
            <a:r>
              <a:rPr kumimoji="1" lang="zh-CN" altLang="en-US" dirty="0" smtClean="0">
                <a:effectLst/>
              </a:rPr>
              <a:t>机使用效果</a:t>
            </a:r>
            <a:endParaRPr kumimoji="1" lang="zh-CN" altLang="en-US" dirty="0">
              <a:effectLst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70383" y="15447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11570" y="876301"/>
            <a:ext cx="8400647" cy="523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1">
              <a:lumMod val="75000"/>
            </a:schemeClr>
          </a:solidFill>
          <a:effectLst/>
        </p:spPr>
        <p:txBody>
          <a:bodyPr/>
          <a:lstStyle/>
          <a:p>
            <a:r>
              <a:rPr kumimoji="1" lang="en-US" altLang="zh-CN" dirty="0" smtClean="0">
                <a:solidFill>
                  <a:schemeClr val="bg2"/>
                </a:solidFill>
              </a:rPr>
              <a:t>06</a:t>
            </a:r>
            <a:endParaRPr kumimoji="1" lang="zh-CN" altLang="en-US" dirty="0">
              <a:solidFill>
                <a:schemeClr val="bg2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92D050"/>
                </a:solidFill>
                <a:effectLst/>
              </a:rPr>
              <a:t>视频演示</a:t>
            </a:r>
            <a:endParaRPr kumimoji="1" lang="zh-CN" altLang="en-US" dirty="0">
              <a:solidFill>
                <a:srgbClr val="92D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689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755207" y="2141798"/>
            <a:ext cx="4003338" cy="2023802"/>
          </a:xfrm>
        </p:spPr>
        <p:txBody>
          <a:bodyPr/>
          <a:lstStyle/>
          <a:p>
            <a:r>
              <a:rPr kumimoji="1" lang="en-US" altLang="zh-CN" sz="8000" dirty="0" smtClean="0"/>
              <a:t>THANKS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6571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11055" y="1182255"/>
            <a:ext cx="5975927" cy="40420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组内成员分工协作情况：</a:t>
            </a:r>
            <a:endParaRPr lang="en-US" altLang="zh-CN" sz="2000" dirty="0" smtClean="0">
              <a:solidFill>
                <a:srgbClr val="61C09E"/>
              </a:solidFill>
              <a:latin typeface="+mn-ea"/>
            </a:endParaRPr>
          </a:p>
          <a:p>
            <a:endParaRPr lang="en-US" altLang="zh-CN" sz="2000" dirty="0" smtClean="0">
              <a:solidFill>
                <a:srgbClr val="61C09E"/>
              </a:solidFill>
              <a:latin typeface="+mn-ea"/>
            </a:endParaRPr>
          </a:p>
          <a:p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敬鑫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		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上位机通信实现</a:t>
            </a:r>
            <a:endParaRPr lang="en-US" altLang="zh-CN" sz="2000" dirty="0" smtClean="0">
              <a:solidFill>
                <a:srgbClr val="61C09E"/>
              </a:solidFill>
              <a:latin typeface="+mn-ea"/>
            </a:endParaRPr>
          </a:p>
          <a:p>
            <a:r>
              <a:rPr lang="zh-CN" altLang="en-US" sz="2000" dirty="0">
                <a:solidFill>
                  <a:srgbClr val="61C09E"/>
                </a:solidFill>
                <a:latin typeface="+mn-ea"/>
              </a:rPr>
              <a:t>李旭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桐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		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遥控输入捕获实现</a:t>
            </a:r>
            <a:endParaRPr lang="en-US" altLang="zh-CN" sz="2000" dirty="0" smtClean="0">
              <a:solidFill>
                <a:srgbClr val="61C09E"/>
              </a:solidFill>
              <a:latin typeface="+mn-ea"/>
            </a:endParaRPr>
          </a:p>
          <a:p>
            <a:r>
              <a:rPr lang="zh-CN" altLang="en-US" sz="2000" dirty="0">
                <a:solidFill>
                  <a:srgbClr val="61C09E"/>
                </a:solidFill>
                <a:latin typeface="+mn-ea"/>
              </a:rPr>
              <a:t>李涛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涛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		PID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控制算法的设计与实现</a:t>
            </a:r>
            <a:endParaRPr lang="en-US" altLang="zh-CN" sz="2000" dirty="0" smtClean="0">
              <a:solidFill>
                <a:srgbClr val="61C09E"/>
              </a:solidFill>
              <a:latin typeface="+mn-ea"/>
            </a:endParaRPr>
          </a:p>
          <a:p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李璨宇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		</a:t>
            </a:r>
            <a:r>
              <a:rPr lang="en-US" altLang="zh-CN" sz="2000" dirty="0">
                <a:solidFill>
                  <a:srgbClr val="61C09E"/>
                </a:solidFill>
                <a:latin typeface="+mn-ea"/>
              </a:rPr>
              <a:t>PID</a:t>
            </a:r>
            <a:r>
              <a:rPr lang="zh-CN" altLang="en-US" sz="2000" dirty="0">
                <a:solidFill>
                  <a:srgbClr val="61C09E"/>
                </a:solidFill>
                <a:latin typeface="+mn-ea"/>
              </a:rPr>
              <a:t>控制算法的设计与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实现</a:t>
            </a:r>
            <a:endParaRPr lang="en-US" altLang="zh-CN" sz="2000" dirty="0">
              <a:solidFill>
                <a:srgbClr val="61C09E"/>
              </a:solidFill>
              <a:latin typeface="+mn-ea"/>
            </a:endParaRPr>
          </a:p>
          <a:p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张煜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		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姿态解算算法实现</a:t>
            </a:r>
            <a:endParaRPr lang="en-US" altLang="zh-CN" sz="2000" dirty="0">
              <a:solidFill>
                <a:srgbClr val="61C09E"/>
              </a:solidFill>
              <a:latin typeface="+mn-ea"/>
            </a:endParaRPr>
          </a:p>
          <a:p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刘晓磊</a:t>
            </a:r>
            <a:r>
              <a:rPr lang="en-US" altLang="zh-CN" sz="2000" dirty="0" smtClean="0">
                <a:solidFill>
                  <a:srgbClr val="61C09E"/>
                </a:solidFill>
                <a:latin typeface="+mn-ea"/>
              </a:rPr>
              <a:t>		</a:t>
            </a:r>
            <a:r>
              <a:rPr lang="zh-CN" altLang="en-US" sz="2000" dirty="0" smtClean="0">
                <a:solidFill>
                  <a:srgbClr val="61C09E"/>
                </a:solidFill>
                <a:latin typeface="+mn-ea"/>
              </a:rPr>
              <a:t>姿态解算算法实现</a:t>
            </a:r>
            <a:endParaRPr lang="en-US" altLang="zh-CN" sz="2000" dirty="0">
              <a:solidFill>
                <a:srgbClr val="61C09E"/>
              </a:solidFill>
              <a:latin typeface="+mn-ea"/>
            </a:endParaRPr>
          </a:p>
          <a:p>
            <a:endParaRPr lang="zh-CN" altLang="zh-CN" sz="2000" dirty="0">
              <a:solidFill>
                <a:srgbClr val="61C0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008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硬件部分整体框架图</a:t>
            </a:r>
            <a:endParaRPr kumimoji="1" lang="zh-CN" altLang="en-US" dirty="0">
              <a:effectLst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360509"/>
              </p:ext>
            </p:extLst>
          </p:nvPr>
        </p:nvGraphicFramePr>
        <p:xfrm>
          <a:off x="1110083" y="1091736"/>
          <a:ext cx="9697618" cy="4935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4" imgW="3619672" imgH="1838276" progId="Visio.Drawing.15">
                  <p:embed/>
                </p:oleObj>
              </mc:Choice>
              <mc:Fallback>
                <p:oleObj r:id="rId4" imgW="3619672" imgH="183827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0083" y="1091736"/>
                        <a:ext cx="9697618" cy="49356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4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实物展示</a:t>
            </a:r>
            <a:endParaRPr kumimoji="1" lang="zh-CN" altLang="en-US" dirty="0">
              <a:effectLst/>
            </a:endParaRPr>
          </a:p>
        </p:txBody>
      </p:sp>
      <p:pic>
        <p:nvPicPr>
          <p:cNvPr id="5" name="图片 4" descr="C:\Users\forememory\Documents\Tencent Files\1228325556\Image\C2C\9154D14F8C091788F0119D9D6C9627A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3" y="1569535"/>
            <a:ext cx="4901645" cy="367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forememory\Documents\Tencent Files\1228325556\Image\C2C\888DF44BC1C5C45973C4D7A3689E7AF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18" y="1569535"/>
            <a:ext cx="4901957" cy="3676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0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软件</a:t>
            </a:r>
            <a:r>
              <a:rPr kumimoji="1" lang="zh-CN" altLang="en-US" dirty="0">
                <a:effectLst/>
              </a:rPr>
              <a:t>部分</a:t>
            </a:r>
            <a:r>
              <a:rPr kumimoji="1" lang="zh-CN" altLang="en-US" dirty="0" smtClean="0">
                <a:effectLst/>
              </a:rPr>
              <a:t>关系设计图</a:t>
            </a:r>
            <a:endParaRPr kumimoji="1" lang="zh-CN" altLang="en-US" dirty="0">
              <a:effectLst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447408"/>
              </p:ext>
            </p:extLst>
          </p:nvPr>
        </p:nvGraphicFramePr>
        <p:xfrm>
          <a:off x="970383" y="1724889"/>
          <a:ext cx="10140098" cy="3520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3" imgW="7972355" imgH="2447749" progId="Visio.Drawing.15">
                  <p:embed/>
                </p:oleObj>
              </mc:Choice>
              <mc:Fallback>
                <p:oleObj r:id="rId3" imgW="7972355" imgH="244774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383" y="1724889"/>
                        <a:ext cx="10140098" cy="35204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姿态解算</a:t>
            </a:r>
            <a:endParaRPr kumimoji="1"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姿态解算</a:t>
            </a:r>
            <a:endParaRPr kumimoji="1" lang="zh-CN" altLang="en-US" dirty="0">
              <a:effectLst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015110"/>
              </p:ext>
            </p:extLst>
          </p:nvPr>
        </p:nvGraphicFramePr>
        <p:xfrm>
          <a:off x="1110083" y="1025236"/>
          <a:ext cx="1661981" cy="4718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r:id="rId3" imgW="1104813" imgH="3133786" progId="Visio.Drawing.15">
                  <p:embed/>
                </p:oleObj>
              </mc:Choice>
              <mc:Fallback>
                <p:oleObj r:id="rId3" imgW="1104813" imgH="313378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0083" y="1025236"/>
                        <a:ext cx="1661981" cy="47184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3983182" y="1727480"/>
            <a:ext cx="6913418" cy="3435928"/>
          </a:xfrm>
          <a:prstGeom prst="rect">
            <a:avLst/>
          </a:prstGeom>
          <a:noFill/>
          <a:ln w="38100">
            <a:solidFill>
              <a:srgbClr val="7CA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400" dirty="0" smtClean="0">
                <a:solidFill>
                  <a:srgbClr val="7CAFBC"/>
                </a:solidFill>
              </a:rPr>
              <a:t>在</a:t>
            </a:r>
            <a:r>
              <a:rPr lang="zh-CN" altLang="zh-CN" sz="2400" dirty="0">
                <a:solidFill>
                  <a:srgbClr val="7CAFBC"/>
                </a:solidFill>
              </a:rPr>
              <a:t>四轴飞行器上，能够实时采集物理信息的传感器包括加速度计、陀螺仪、地磁计，它们分别都可以在某种程度上反映出飞行器当前所处的空间</a:t>
            </a:r>
            <a:r>
              <a:rPr lang="zh-CN" altLang="zh-CN" sz="2400" dirty="0" smtClean="0">
                <a:solidFill>
                  <a:srgbClr val="7CAFBC"/>
                </a:solidFill>
              </a:rPr>
              <a:t>位置</a:t>
            </a:r>
            <a:r>
              <a:rPr lang="zh-CN" altLang="en-US" sz="2400" dirty="0" smtClean="0">
                <a:solidFill>
                  <a:srgbClr val="7CAFBC"/>
                </a:solidFill>
              </a:rPr>
              <a:t>或</a:t>
            </a:r>
            <a:r>
              <a:rPr lang="zh-CN" altLang="zh-CN" sz="2400" dirty="0" smtClean="0">
                <a:solidFill>
                  <a:srgbClr val="7CAFBC"/>
                </a:solidFill>
              </a:rPr>
              <a:t>旋转</a:t>
            </a:r>
            <a:r>
              <a:rPr lang="zh-CN" altLang="zh-CN" sz="2400" dirty="0">
                <a:solidFill>
                  <a:srgbClr val="7CAFBC"/>
                </a:solidFill>
              </a:rPr>
              <a:t>状态信息，但却不够直观。而将这些传感器采集到的数据进行综合处理与融合解算，转化为较为直观的姿态信息（欧拉角）的过程，就是姿态解算的过程。</a:t>
            </a:r>
            <a:endParaRPr kumimoji="1" lang="zh-CN" altLang="en-US" sz="2400" dirty="0">
              <a:solidFill>
                <a:srgbClr val="7CAF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effectLst/>
        </p:spPr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effectLst/>
              </a:rPr>
              <a:t>欧拉角与机体坐标系</a:t>
            </a:r>
            <a:endParaRPr kumimoji="1" lang="zh-CN" altLang="en-US" dirty="0"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5191" y="1256704"/>
            <a:ext cx="2909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</a:rPr>
              <a:t>欧拉角：机体坐标系与参考坐标系之间关于各个轴向上的旋转角度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13" y="1432195"/>
            <a:ext cx="5219700" cy="36099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5191" y="2652770"/>
            <a:ext cx="2669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机体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坐标系：机头方向为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X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轴，机翼方向为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Y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轴，垂直与机身方向为</a:t>
            </a:r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Z</a:t>
            </a:r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轴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5190" y="4469683"/>
            <a:ext cx="2669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参考坐标系：初始状态下的机体坐标系（固定不变）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95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</TotalTime>
  <Words>2035</Words>
  <Application>Microsoft Office PowerPoint</Application>
  <PresentationFormat>宽屏</PresentationFormat>
  <Paragraphs>221</Paragraphs>
  <Slides>33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宋体</vt:lpstr>
      <vt:lpstr>微软雅黑</vt:lpstr>
      <vt:lpstr>微软雅黑</vt:lpstr>
      <vt:lpstr>Arial</vt:lpstr>
      <vt:lpstr>Calibri</vt:lpstr>
      <vt:lpstr>Cambria Math</vt:lpstr>
      <vt:lpstr>Century Gothic</vt:lpstr>
      <vt:lpstr>Segoe UI Light</vt:lpstr>
      <vt:lpstr>Times New Roman</vt:lpstr>
      <vt:lpstr>Wingdings 2</vt:lpstr>
      <vt:lpstr>模板页面</vt:lpstr>
      <vt:lpstr>OfficePLUS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李涛</cp:lastModifiedBy>
  <cp:revision>139</cp:revision>
  <dcterms:created xsi:type="dcterms:W3CDTF">2015-08-18T02:51:41Z</dcterms:created>
  <dcterms:modified xsi:type="dcterms:W3CDTF">2018-01-13T16:42:07Z</dcterms:modified>
  <cp:category/>
</cp:coreProperties>
</file>